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6" r:id="rId4"/>
    <p:sldMasterId id="2147483688" r:id="rId5"/>
    <p:sldMasterId id="2147483704" r:id="rId6"/>
  </p:sldMasterIdLst>
  <p:notesMasterIdLst>
    <p:notesMasterId r:id="rId10"/>
  </p:notesMasterIdLst>
  <p:sldIdLst>
    <p:sldId id="484" r:id="rId7"/>
    <p:sldId id="485" r:id="rId8"/>
    <p:sldId id="483" r:id="rId9"/>
    <p:sldId id="498" r:id="rId11"/>
    <p:sldId id="499" r:id="rId12"/>
    <p:sldId id="488" r:id="rId13"/>
    <p:sldId id="500" r:id="rId14"/>
    <p:sldId id="556" r:id="rId15"/>
    <p:sldId id="501" r:id="rId16"/>
    <p:sldId id="557" r:id="rId17"/>
    <p:sldId id="558" r:id="rId18"/>
    <p:sldId id="502" r:id="rId19"/>
    <p:sldId id="561" r:id="rId20"/>
    <p:sldId id="504" r:id="rId21"/>
    <p:sldId id="562" r:id="rId22"/>
    <p:sldId id="563" r:id="rId23"/>
    <p:sldId id="564" r:id="rId24"/>
    <p:sldId id="565" r:id="rId25"/>
    <p:sldId id="506" r:id="rId26"/>
    <p:sldId id="567" r:id="rId27"/>
    <p:sldId id="609" r:id="rId28"/>
    <p:sldId id="507" r:id="rId29"/>
    <p:sldId id="508" r:id="rId30"/>
    <p:sldId id="611" r:id="rId31"/>
    <p:sldId id="612" r:id="rId32"/>
    <p:sldId id="613" r:id="rId33"/>
    <p:sldId id="614" r:id="rId34"/>
    <p:sldId id="615" r:id="rId35"/>
    <p:sldId id="617" r:id="rId36"/>
    <p:sldId id="618" r:id="rId37"/>
    <p:sldId id="619" r:id="rId38"/>
    <p:sldId id="512" r:id="rId39"/>
    <p:sldId id="513" r:id="rId40"/>
    <p:sldId id="620" r:id="rId41"/>
    <p:sldId id="621" r:id="rId42"/>
    <p:sldId id="622" r:id="rId43"/>
    <p:sldId id="623" r:id="rId44"/>
    <p:sldId id="514" r:id="rId45"/>
    <p:sldId id="624" r:id="rId46"/>
    <p:sldId id="628" r:id="rId47"/>
    <p:sldId id="626" r:id="rId48"/>
    <p:sldId id="625" r:id="rId49"/>
    <p:sldId id="489" r:id="rId50"/>
    <p:sldId id="516" r:id="rId51"/>
    <p:sldId id="629" r:id="rId52"/>
    <p:sldId id="517" r:id="rId53"/>
    <p:sldId id="518" r:id="rId54"/>
    <p:sldId id="630" r:id="rId55"/>
    <p:sldId id="519" r:id="rId56"/>
    <p:sldId id="520" r:id="rId57"/>
    <p:sldId id="521" r:id="rId58"/>
    <p:sldId id="522" r:id="rId59"/>
    <p:sldId id="631" r:id="rId60"/>
    <p:sldId id="632" r:id="rId61"/>
    <p:sldId id="633" r:id="rId62"/>
    <p:sldId id="525" r:id="rId63"/>
    <p:sldId id="627" r:id="rId64"/>
    <p:sldId id="490" r:id="rId65"/>
    <p:sldId id="526" r:id="rId66"/>
    <p:sldId id="634" r:id="rId67"/>
    <p:sldId id="646" r:id="rId68"/>
    <p:sldId id="710" r:id="rId69"/>
    <p:sldId id="527" r:id="rId70"/>
    <p:sldId id="647" r:id="rId71"/>
    <p:sldId id="635" r:id="rId72"/>
    <p:sldId id="711" r:id="rId73"/>
    <p:sldId id="528" r:id="rId74"/>
    <p:sldId id="649" r:id="rId75"/>
    <p:sldId id="636" r:id="rId76"/>
    <p:sldId id="712" r:id="rId77"/>
    <p:sldId id="529" r:id="rId78"/>
    <p:sldId id="538" r:id="rId79"/>
    <p:sldId id="541" r:id="rId80"/>
    <p:sldId id="543" r:id="rId81"/>
    <p:sldId id="544" r:id="rId82"/>
    <p:sldId id="540" r:id="rId83"/>
    <p:sldId id="637" r:id="rId84"/>
    <p:sldId id="530" r:id="rId85"/>
    <p:sldId id="678" r:id="rId86"/>
    <p:sldId id="640" r:id="rId87"/>
    <p:sldId id="531" r:id="rId88"/>
    <p:sldId id="680" r:id="rId89"/>
    <p:sldId id="641" r:id="rId90"/>
    <p:sldId id="714" r:id="rId91"/>
    <p:sldId id="532" r:id="rId92"/>
    <p:sldId id="684" r:id="rId93"/>
    <p:sldId id="644" r:id="rId94"/>
    <p:sldId id="698" r:id="rId95"/>
    <p:sldId id="713" r:id="rId96"/>
    <p:sldId id="533" r:id="rId97"/>
    <p:sldId id="536" r:id="rId98"/>
    <p:sldId id="537" r:id="rId99"/>
    <p:sldId id="534" r:id="rId100"/>
    <p:sldId id="682" r:id="rId101"/>
    <p:sldId id="645" r:id="rId102"/>
    <p:sldId id="535" r:id="rId103"/>
    <p:sldId id="696" r:id="rId104"/>
    <p:sldId id="642" r:id="rId105"/>
    <p:sldId id="643" r:id="rId106"/>
    <p:sldId id="497" r:id="rId107"/>
  </p:sldIdLst>
  <p:sldSz cx="12192000" cy="6858000"/>
  <p:notesSz cx="6858000" cy="9144000"/>
  <p:custDataLst>
    <p:tags r:id="rId112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03300"/>
    <a:srgbClr val="800080"/>
    <a:srgbClr val="660066"/>
    <a:srgbClr val="0033CC"/>
    <a:srgbClr val="990000"/>
    <a:srgbClr val="66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20" autoAdjust="0"/>
  </p:normalViewPr>
  <p:slideViewPr>
    <p:cSldViewPr showGuides="1">
      <p:cViewPr>
        <p:scale>
          <a:sx n="75" d="100"/>
          <a:sy n="75" d="100"/>
        </p:scale>
        <p:origin x="-294" y="-648"/>
      </p:cViewPr>
      <p:guideLst>
        <p:guide orient="horz" pos="216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" Type="http://schemas.openxmlformats.org/officeDocument/2006/relationships/slide" Target="slides/slide3.xml"/><Relationship Id="rId89" Type="http://schemas.openxmlformats.org/officeDocument/2006/relationships/slide" Target="slides/slide82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80" Type="http://schemas.openxmlformats.org/officeDocument/2006/relationships/slide" Target="slides/slide73.xml"/><Relationship Id="rId8" Type="http://schemas.openxmlformats.org/officeDocument/2006/relationships/slide" Target="slides/slide2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" Target="slides/slide1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2" Type="http://schemas.openxmlformats.org/officeDocument/2006/relationships/tags" Target="tags/tag158.xml"/><Relationship Id="rId111" Type="http://schemas.openxmlformats.org/officeDocument/2006/relationships/commentAuthors" Target="commentAuthors.xml"/><Relationship Id="rId110" Type="http://schemas.openxmlformats.org/officeDocument/2006/relationships/tableStyles" Target="tableStyles.xml"/><Relationship Id="rId11" Type="http://schemas.openxmlformats.org/officeDocument/2006/relationships/slide" Target="slides/slide4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08:4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799 213,'2'0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0249CFA-C427-4C77-960D-70A82ADC9B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伪代码（Pseudocode）是一种非正式的，类似于英语结构的，用于描述模块结构图的语言。 介于自然语言与编程语言之间。以编程语言的书写形式指明算法职能。它</a:t>
            </a:r>
            <a:r>
              <a:rPr lang="zh-CN" altLang="en-US">
                <a:sym typeface="+mn-ea"/>
              </a:rPr>
              <a:t>结构清晰、代码简单、可读性好，并且类似自然语言。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10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9.png"/><Relationship Id="rId12" Type="http://schemas.openxmlformats.org/officeDocument/2006/relationships/tags" Target="../tags/tag42.xml"/><Relationship Id="rId11" Type="http://schemas.openxmlformats.org/officeDocument/2006/relationships/image" Target="../media/image10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tags" Target="../tags/tag45.xml"/><Relationship Id="rId4" Type="http://schemas.openxmlformats.org/officeDocument/2006/relationships/image" Target="../media/image1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4.png"/><Relationship Id="rId2" Type="http://schemas.openxmlformats.org/officeDocument/2006/relationships/tags" Target="../tags/tag6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5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5.png"/><Relationship Id="rId4" Type="http://schemas.openxmlformats.org/officeDocument/2006/relationships/tags" Target="../tags/tag77.xml"/><Relationship Id="rId3" Type="http://schemas.openxmlformats.org/officeDocument/2006/relationships/image" Target="../media/image15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6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8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9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36.xml"/><Relationship Id="rId7" Type="http://schemas.openxmlformats.org/officeDocument/2006/relationships/image" Target="../media/image20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zh-CN" altLang="en-US" strike="noStrike" noProof="1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443230"/>
            <a:ext cx="10852150" cy="716915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25" y="1160145"/>
            <a:ext cx="10852150" cy="5180965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7" Type="http://schemas.openxmlformats.org/officeDocument/2006/relationships/theme" Target="../theme/theme4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3" Type="http://schemas.openxmlformats.org/officeDocument/2006/relationships/theme" Target="../theme/theme5.xml"/><Relationship Id="rId32" Type="http://schemas.openxmlformats.org/officeDocument/2006/relationships/tags" Target="../tags/tag144.xml"/><Relationship Id="rId31" Type="http://schemas.openxmlformats.org/officeDocument/2006/relationships/tags" Target="../tags/tag143.xml"/><Relationship Id="rId30" Type="http://schemas.openxmlformats.org/officeDocument/2006/relationships/tags" Target="../tags/tag142.xml"/><Relationship Id="rId3" Type="http://schemas.openxmlformats.org/officeDocument/2006/relationships/slideLayout" Target="../slideLayouts/slideLayout55.xml"/><Relationship Id="rId29" Type="http://schemas.openxmlformats.org/officeDocument/2006/relationships/tags" Target="../tags/tag141.xml"/><Relationship Id="rId28" Type="http://schemas.openxmlformats.org/officeDocument/2006/relationships/tags" Target="../tags/tag140.xml"/><Relationship Id="rId27" Type="http://schemas.openxmlformats.org/officeDocument/2006/relationships/tags" Target="../tags/tag139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random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 advClick="0" advTm="0">
    <p:random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ransition/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46.xml"/><Relationship Id="rId4" Type="http://schemas.openxmlformats.org/officeDocument/2006/relationships/slide" Target="slide58.xml"/><Relationship Id="rId3" Type="http://schemas.openxmlformats.org/officeDocument/2006/relationships/slide" Target="slide43.xml"/><Relationship Id="rId2" Type="http://schemas.openxmlformats.org/officeDocument/2006/relationships/slide" Target="slide6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5.png"/><Relationship Id="rId1" Type="http://schemas.openxmlformats.org/officeDocument/2006/relationships/tags" Target="../tags/tag1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5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6.png"/><Relationship Id="rId1" Type="http://schemas.openxmlformats.org/officeDocument/2006/relationships/tags" Target="../tags/tag15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54.xml"/><Relationship Id="rId3" Type="http://schemas.openxmlformats.org/officeDocument/2006/relationships/tags" Target="../tags/tag154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.bin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8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9.png"/><Relationship Id="rId1" Type="http://schemas.openxmlformats.org/officeDocument/2006/relationships/tags" Target="../tags/tag15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2.png"/><Relationship Id="rId1" Type="http://schemas.openxmlformats.org/officeDocument/2006/relationships/customXml" Target="../ink/ink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2540" y="2292350"/>
            <a:ext cx="9437370" cy="1151255"/>
          </a:xfrm>
        </p:spPr>
        <p:txBody>
          <a:bodyPr/>
          <a:lstStyle/>
          <a:p>
            <a:r>
              <a:rPr lang="zh-CN" altLang="en-US" dirty="0">
                <a:latin typeface="+mj-lt"/>
                <a:ea typeface="+mj-ea"/>
                <a:sym typeface="+mn-ea"/>
              </a:rPr>
              <a:t>第</a:t>
            </a:r>
            <a:r>
              <a:rPr lang="en-US" altLang="zh-CN" dirty="0">
                <a:latin typeface="+mj-lt"/>
                <a:ea typeface="+mj-ea"/>
                <a:sym typeface="+mn-ea"/>
              </a:rPr>
              <a:t>6</a:t>
            </a:r>
            <a:r>
              <a:rPr lang="zh-CN" altLang="en-US" dirty="0">
                <a:latin typeface="+mj-lt"/>
                <a:ea typeface="+mj-ea"/>
                <a:sym typeface="+mn-ea"/>
              </a:rPr>
              <a:t>章 列表与元组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8315" y="4431665"/>
            <a:ext cx="5161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2800">
                <a:latin typeface="+mn-ea"/>
                <a:ea typeface="+mn-ea"/>
                <a:sym typeface="+mn-ea"/>
              </a:rPr>
              <a:t>苏州大学计算机学院公共教学部</a:t>
            </a:r>
            <a:endParaRPr lang="zh-CN" altLang="en-US" sz="2800">
              <a:latin typeface="+mn-ea"/>
              <a:ea typeface="+mn-ea"/>
            </a:endParaRPr>
          </a:p>
          <a:p>
            <a:pPr algn="r"/>
            <a:r>
              <a:rPr lang="zh-CN" altLang="en-US" sz="2800">
                <a:latin typeface="+mn-ea"/>
                <a:ea typeface="+mn-ea"/>
                <a:sym typeface="+mn-ea"/>
              </a:rPr>
              <a:t>甄田甜</a:t>
            </a:r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0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．列表元素的</a:t>
            </a:r>
            <a:r>
              <a:rPr smtClean="0">
                <a:sym typeface="+mn-ea"/>
              </a:rPr>
              <a:t>引用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1522710" cy="5180965"/>
          </a:xfrm>
        </p:spPr>
        <p:txBody>
          <a:bodyPr>
            <a:noAutofit/>
          </a:bodyPr>
          <a:p>
            <a:r>
              <a:rPr lang="en-US" altLang="zh-CN" sz="2400" smtClean="0">
                <a:sym typeface="+mn-ea"/>
              </a:rPr>
              <a:t>&gt;&gt;&gt; </a:t>
            </a:r>
            <a:r>
              <a:rPr lang="en-US" altLang="zh-CN" sz="2400">
                <a:sym typeface="+mn-ea"/>
              </a:rPr>
              <a:t>list1 = [1, 2, 3, 4, 5]</a:t>
            </a:r>
            <a:endParaRPr lang="en-US" altLang="zh-CN" sz="2400" dirty="0"/>
          </a:p>
          <a:p>
            <a:r>
              <a:rPr lang="en-US" altLang="zh-CN" sz="2400">
                <a:sym typeface="+mn-ea"/>
              </a:rPr>
              <a:t>&gt;&gt;&gt; list1</a:t>
            </a:r>
            <a:endParaRPr lang="en-US" altLang="zh-CN" sz="2400" dirty="0"/>
          </a:p>
          <a:p>
            <a:r>
              <a:rPr lang="en-US" altLang="zh-CN" sz="2400">
                <a:sym typeface="+mn-ea"/>
              </a:rPr>
              <a:t>[1, 2, 3, 4, 5]</a:t>
            </a:r>
            <a:endParaRPr lang="en-US" altLang="zh-CN" sz="2400" dirty="0"/>
          </a:p>
          <a:p>
            <a:r>
              <a:rPr lang="en-US" altLang="zh-CN" sz="2400">
                <a:sym typeface="+mn-ea"/>
              </a:rPr>
              <a:t>&gt;&gt;&gt; list1[0]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sz="2400">
                <a:solidFill>
                  <a:srgbClr val="FF0000"/>
                </a:solidFill>
                <a:sym typeface="+mn-ea"/>
              </a:rPr>
              <a:t>引用下标为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0</a:t>
            </a:r>
            <a:r>
              <a:rPr sz="2400">
                <a:solidFill>
                  <a:srgbClr val="FF0000"/>
                </a:solidFill>
                <a:sym typeface="+mn-ea"/>
              </a:rPr>
              <a:t>的元素，即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list1</a:t>
            </a:r>
            <a:r>
              <a:rPr sz="2400">
                <a:solidFill>
                  <a:srgbClr val="FF0000"/>
                </a:solidFill>
                <a:sym typeface="+mn-ea"/>
              </a:rPr>
              <a:t>的第一个元素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1</a:t>
            </a:r>
            <a:endParaRPr lang="en-US" altLang="zh-CN" sz="2400" dirty="0"/>
          </a:p>
          <a:p>
            <a:r>
              <a:rPr lang="en-US" altLang="zh-CN" sz="2400">
                <a:sym typeface="+mn-ea"/>
              </a:rPr>
              <a:t>&gt;&gt;&gt; list1[2]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sz="2400">
                <a:solidFill>
                  <a:srgbClr val="FF0000"/>
                </a:solidFill>
                <a:sym typeface="+mn-ea"/>
              </a:rPr>
              <a:t>引用下标为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2</a:t>
            </a:r>
            <a:r>
              <a:rPr sz="2400">
                <a:solidFill>
                  <a:srgbClr val="FF0000"/>
                </a:solidFill>
                <a:sym typeface="+mn-ea"/>
              </a:rPr>
              <a:t>的元素，即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list1</a:t>
            </a:r>
            <a:r>
              <a:rPr sz="2400">
                <a:solidFill>
                  <a:srgbClr val="FF0000"/>
                </a:solidFill>
                <a:sym typeface="+mn-ea"/>
              </a:rPr>
              <a:t>的第三个元素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en-US" altLang="zh-CN" sz="2400" smtClean="0">
                <a:sym typeface="+mn-ea"/>
              </a:rPr>
              <a:t>3</a:t>
            </a:r>
            <a:endParaRPr lang="en-US" altLang="zh-CN" sz="2400" dirty="0" smtClean="0"/>
          </a:p>
          <a:p>
            <a:r>
              <a:rPr lang="en-US" altLang="zh-CN" sz="2400">
                <a:sym typeface="+mn-ea"/>
              </a:rPr>
              <a:t>&gt;&gt;&gt; list1[-1]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反向引用，下标为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-1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的元素，即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list1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的最后一个元素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5</a:t>
            </a:r>
            <a:endParaRPr lang="en-US" altLang="zh-CN" sz="240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谢  谢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．列表元素的</a:t>
            </a:r>
            <a:r>
              <a:rPr smtClean="0">
                <a:sym typeface="+mn-ea"/>
              </a:rPr>
              <a:t>引用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&gt;&gt;&gt; list2 = [1, 'a', 3.5, ["hello", "world"]]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list2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[1, 'a', 3.5, ['hello', 'world']]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sz="2800" dirty="0"/>
              <a:t>3</a:t>
            </a:r>
            <a:r>
              <a:rPr lang="zh-CN" altLang="en-US" sz="2800" dirty="0" smtClean="0"/>
              <a:t>．列表</a:t>
            </a:r>
            <a:r>
              <a:rPr lang="zh-CN" altLang="en-US" sz="2800" dirty="0"/>
              <a:t>的</a:t>
            </a:r>
            <a:r>
              <a:rPr lang="zh-CN" altLang="en-US" sz="2800" dirty="0" smtClean="0"/>
              <a:t>删除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  <a:p>
            <a:r>
              <a:rPr lang="zh-CN" altLang="en-US" dirty="0" smtClean="0"/>
              <a:t>格式：</a:t>
            </a:r>
            <a:r>
              <a:rPr lang="en-US" altLang="zh-CN" dirty="0" smtClean="0"/>
              <a:t>del </a:t>
            </a:r>
            <a:r>
              <a:rPr lang="zh-CN" altLang="zh-CN" dirty="0"/>
              <a:t>列表名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sz="2800" dirty="0"/>
              <a:t>3</a:t>
            </a:r>
            <a:r>
              <a:rPr lang="zh-CN" altLang="en-US" sz="2800" dirty="0" smtClean="0"/>
              <a:t>．列表</a:t>
            </a:r>
            <a:r>
              <a:rPr lang="zh-CN" altLang="en-US" sz="2800" dirty="0"/>
              <a:t>的</a:t>
            </a:r>
            <a:r>
              <a:rPr lang="zh-CN" altLang="en-US" sz="2800" dirty="0" smtClean="0"/>
              <a:t>删除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smtClean="0">
                <a:sym typeface="+mn-ea"/>
              </a:rPr>
              <a:t>举例：</a:t>
            </a:r>
            <a:endParaRPr lang="en-US" altLang="zh-CN" dirty="0" smtClean="0"/>
          </a:p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list1 = [1, 2]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del list1   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删除列表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list1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list1                  </a:t>
            </a:r>
            <a:r>
              <a:rPr lang="en-US" altLang="zh-CN" smtClean="0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list1</a:t>
            </a:r>
            <a:r>
              <a:rPr altLang="zh-CN">
                <a:solidFill>
                  <a:srgbClr val="FF0000"/>
                </a:solidFill>
                <a:sym typeface="+mn-ea"/>
              </a:rPr>
              <a:t>已被删除，访问时会抛出异常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 err="1">
                <a:sym typeface="+mn-ea"/>
              </a:rPr>
              <a:t>Traceback</a:t>
            </a:r>
            <a:r>
              <a:rPr lang="en-US" altLang="zh-CN">
                <a:sym typeface="+mn-ea"/>
              </a:rPr>
              <a:t> (most recent call last):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  File "&lt;pyshell#6&gt;", line 1, in &lt;module&gt;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    List1</a:t>
            </a:r>
            <a:endParaRPr lang="zh-CN" altLang="zh-CN" dirty="0"/>
          </a:p>
          <a:p>
            <a:r>
              <a:rPr lang="en-US" altLang="zh-CN" dirty="0" err="1">
                <a:sym typeface="+mn-ea"/>
              </a:rPr>
              <a:t>NameError</a:t>
            </a:r>
            <a:r>
              <a:rPr lang="en-US" altLang="zh-CN">
                <a:sym typeface="+mn-ea"/>
              </a:rPr>
              <a:t>: name 'list1' is not defined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6.2.2 </a:t>
            </a:r>
            <a:r>
              <a:rPr lang="zh-CN" altLang="en-US" dirty="0" smtClean="0"/>
              <a:t>运算符</a:t>
            </a:r>
            <a:r>
              <a:rPr lang="zh-CN" altLang="en-US" dirty="0"/>
              <a:t>对列表的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1515" y="1292860"/>
            <a:ext cx="9931400" cy="35026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zh-CN" dirty="0"/>
              <a:t>可用于列表操作的运算符</a:t>
            </a:r>
            <a:r>
              <a:rPr lang="zh-CN" altLang="zh-CN" dirty="0" smtClean="0"/>
              <a:t>有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pPr marL="0" lvl="0" indent="0">
              <a:buNone/>
            </a:pPr>
            <a:r>
              <a:rPr lang="en-US" altLang="zh-CN" dirty="0" smtClean="0"/>
              <a:t>+</a:t>
            </a:r>
            <a:r>
              <a:rPr lang="zh-CN" altLang="zh-CN" dirty="0"/>
              <a:t>、</a:t>
            </a:r>
            <a:r>
              <a:rPr lang="en-US" altLang="zh-CN" dirty="0"/>
              <a:t>+=</a:t>
            </a:r>
            <a:r>
              <a:rPr lang="zh-CN" altLang="zh-CN" dirty="0"/>
              <a:t>、  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*</a:t>
            </a:r>
            <a:r>
              <a:rPr lang="zh-CN" altLang="zh-CN" dirty="0"/>
              <a:t>、</a:t>
            </a:r>
            <a:r>
              <a:rPr lang="en-US" altLang="zh-CN" dirty="0"/>
              <a:t>*=</a:t>
            </a:r>
            <a:r>
              <a:rPr lang="zh-CN" altLang="zh-CN" dirty="0"/>
              <a:t>、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in</a:t>
            </a:r>
            <a:r>
              <a:rPr lang="zh-CN" altLang="zh-CN" dirty="0"/>
              <a:t>、</a:t>
            </a:r>
            <a:endParaRPr lang="zh-CN" altLang="zh-CN" dirty="0"/>
          </a:p>
          <a:p>
            <a:pPr marL="0" lvl="0" indent="0">
              <a:buNone/>
            </a:pPr>
            <a:r>
              <a:rPr lang="zh-CN" altLang="zh-CN" dirty="0"/>
              <a:t>  </a:t>
            </a:r>
            <a:r>
              <a:rPr lang="en-US" altLang="zh-CN" dirty="0"/>
              <a:t>&lt;</a:t>
            </a:r>
            <a:r>
              <a:rPr lang="zh-CN" altLang="zh-CN" dirty="0" smtClean="0"/>
              <a:t>、</a:t>
            </a:r>
            <a:r>
              <a:rPr lang="en-US" altLang="zh-CN" dirty="0" smtClean="0"/>
              <a:t>&lt;=</a:t>
            </a:r>
            <a:r>
              <a:rPr lang="zh-CN" altLang="zh-CN" dirty="0"/>
              <a:t>、</a:t>
            </a:r>
            <a:r>
              <a:rPr lang="en-US" altLang="zh-CN" dirty="0"/>
              <a:t>&gt;</a:t>
            </a:r>
            <a:r>
              <a:rPr lang="zh-CN" altLang="zh-CN" dirty="0"/>
              <a:t>、</a:t>
            </a:r>
            <a:r>
              <a:rPr lang="en-US" altLang="zh-CN" dirty="0"/>
              <a:t>&gt;=</a:t>
            </a:r>
            <a:r>
              <a:rPr lang="zh-CN" altLang="zh-CN" dirty="0"/>
              <a:t>、</a:t>
            </a:r>
            <a:r>
              <a:rPr lang="en-US" altLang="zh-CN" dirty="0"/>
              <a:t>==</a:t>
            </a:r>
            <a:r>
              <a:rPr lang="zh-CN" altLang="zh-CN" dirty="0"/>
              <a:t>及</a:t>
            </a:r>
            <a:r>
              <a:rPr lang="en-US" altLang="zh-CN" dirty="0"/>
              <a:t>!=</a:t>
            </a: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515" y="5015865"/>
            <a:ext cx="110337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50" noProof="1" smtClean="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注意：</a:t>
            </a:r>
            <a:endParaRPr lang="en-US" altLang="zh-CN" sz="3200" spc="150" noProof="1" smtClean="0">
              <a:solidFill>
                <a:srgbClr val="FF0000"/>
              </a:solidFill>
              <a:ea typeface="微软雅黑" panose="020B0503020204020204" charset="-122"/>
              <a:sym typeface="+mn-ea"/>
            </a:endParaRPr>
          </a:p>
          <a:p>
            <a:r>
              <a:rPr lang="en-US" altLang="zh-CN" sz="3200" spc="15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+</a:t>
            </a:r>
            <a:r>
              <a:rPr lang="zh-CN" altLang="en-US" sz="3200" spc="15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和*不属于原地操作，会返回一个新的列表，效率较低；</a:t>
            </a:r>
            <a:endParaRPr lang="en-US" altLang="zh-CN" sz="3200" spc="150" noProof="1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sym typeface="+mn-ea"/>
            </a:endParaRPr>
          </a:p>
          <a:p>
            <a:r>
              <a:rPr lang="en-US" altLang="zh-CN" sz="3200" spc="15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+=</a:t>
            </a:r>
            <a:r>
              <a:rPr lang="zh-CN" altLang="en-US" sz="3200" spc="15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和*</a:t>
            </a:r>
            <a:r>
              <a:rPr lang="en-US" altLang="zh-CN" sz="3200" spc="15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=</a:t>
            </a:r>
            <a:r>
              <a:rPr lang="zh-CN" altLang="en-US" sz="3200" spc="15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rPr>
              <a:t>属于原地操作，效率较高。</a:t>
            </a:r>
            <a:endParaRPr lang="zh-CN" altLang="en-US" sz="3200" spc="150" noProof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+</a:t>
            </a:r>
            <a:r>
              <a:rPr altLang="zh-CN">
                <a:sym typeface="+mn-ea"/>
              </a:rPr>
              <a:t>、</a:t>
            </a:r>
            <a:r>
              <a:rPr lang="en-US" altLang="zh-CN">
                <a:sym typeface="+mn-ea"/>
              </a:rPr>
              <a:t>+=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list1 = [1, 2]</a:t>
            </a:r>
            <a:endParaRPr lang="zh-CN" altLang="zh-CN" dirty="0"/>
          </a:p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list1 = list1 + [3, 4]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连接两个列表，返回新列表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list1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[1, 2, 3, 4]</a:t>
            </a:r>
            <a:endParaRPr lang="zh-CN" altLang="zh-CN" dirty="0"/>
          </a:p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list1 += [5, 6] </a:t>
            </a:r>
            <a:endParaRPr lang="en-US" altLang="zh-CN" dirty="0" smtClean="0"/>
          </a:p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list1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[1, 2, 3, 4, 5, 6</a:t>
            </a:r>
            <a:r>
              <a:rPr lang="en-US" altLang="zh-CN" smtClean="0">
                <a:sym typeface="+mn-ea"/>
              </a:rPr>
              <a:t>]</a:t>
            </a:r>
            <a:endParaRPr lang="en-US" altLang="zh-CN" dirty="0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*</a:t>
            </a:r>
            <a:r>
              <a:rPr altLang="zh-CN">
                <a:sym typeface="+mn-ea"/>
              </a:rPr>
              <a:t>、</a:t>
            </a:r>
            <a:r>
              <a:rPr lang="en-US" altLang="zh-CN">
                <a:sym typeface="+mn-ea"/>
              </a:rPr>
              <a:t>*=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&gt;&gt;&gt; list2 = [1, 2, 3]</a:t>
            </a:r>
            <a:endParaRPr lang="zh-CN" altLang="zh-CN" dirty="0"/>
          </a:p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list2 = list2 * 2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元素重复两次，返回新列表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list2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[1, 2, 3, 1, 2, 3]</a:t>
            </a:r>
            <a:endParaRPr lang="zh-CN" altLang="zh-CN" dirty="0"/>
          </a:p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list2 *= 2     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元素重复，原地操作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list2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[1, 2, 3, 1, 2, 3, 1, 2, 3, 1, 2, 3</a:t>
            </a:r>
            <a:r>
              <a:rPr lang="en-US" altLang="zh-CN" smtClean="0">
                <a:sym typeface="+mn-ea"/>
              </a:rPr>
              <a:t>]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&gt;&gt;&gt; </a:t>
            </a:r>
            <a:r>
              <a:rPr lang="en-US" altLang="zh-CN" smtClean="0">
                <a:sym typeface="+mn-ea"/>
              </a:rPr>
              <a:t>list</a:t>
            </a:r>
            <a:r>
              <a:rPr lang="en-US" altLang="zh-CN">
                <a:sym typeface="+mn-ea"/>
              </a:rPr>
              <a:t>3</a:t>
            </a:r>
            <a:r>
              <a:rPr lang="en-US" altLang="zh-CN" smtClean="0">
                <a:sym typeface="+mn-ea"/>
              </a:rPr>
              <a:t> </a:t>
            </a:r>
            <a:r>
              <a:rPr lang="en-US" altLang="zh-CN">
                <a:sym typeface="+mn-ea"/>
              </a:rPr>
              <a:t>= [1, 2, 3, 4, 5]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2 in list3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True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2 not in list3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False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&lt;</a:t>
            </a:r>
            <a:r>
              <a:rPr altLang="zh-CN" smtClean="0">
                <a:sym typeface="+mn-ea"/>
              </a:rPr>
              <a:t>、</a:t>
            </a:r>
            <a:r>
              <a:rPr lang="en-US" altLang="zh-CN" smtClean="0">
                <a:sym typeface="+mn-ea"/>
              </a:rPr>
              <a:t>&lt;=</a:t>
            </a:r>
            <a:r>
              <a:rPr altLang="zh-CN">
                <a:sym typeface="+mn-ea"/>
              </a:rPr>
              <a:t>、</a:t>
            </a:r>
            <a:r>
              <a:rPr lang="en-US" altLang="zh-CN">
                <a:sym typeface="+mn-ea"/>
              </a:rPr>
              <a:t>&gt;</a:t>
            </a:r>
            <a:r>
              <a:rPr altLang="zh-CN">
                <a:sym typeface="+mn-ea"/>
              </a:rPr>
              <a:t>、</a:t>
            </a:r>
            <a:r>
              <a:rPr lang="en-US" altLang="zh-CN">
                <a:sym typeface="+mn-ea"/>
              </a:rPr>
              <a:t>&gt;=</a:t>
            </a:r>
            <a:r>
              <a:rPr altLang="zh-CN">
                <a:sym typeface="+mn-ea"/>
              </a:rPr>
              <a:t>、</a:t>
            </a:r>
            <a:r>
              <a:rPr lang="en-US" altLang="zh-CN">
                <a:sym typeface="+mn-ea"/>
              </a:rPr>
              <a:t>==</a:t>
            </a:r>
            <a:r>
              <a:rPr altLang="zh-CN">
                <a:sym typeface="+mn-ea"/>
              </a:rPr>
              <a:t>及</a:t>
            </a:r>
            <a:r>
              <a:rPr lang="en-US" altLang="zh-CN">
                <a:sym typeface="+mn-ea"/>
              </a:rPr>
              <a:t>!=</a:t>
            </a:r>
            <a:r>
              <a:rPr lang="en-US" altLang="zh-CN" smtClean="0">
                <a:sym typeface="+mn-ea"/>
              </a:rPr>
              <a:t> 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9700" y="0"/>
            <a:ext cx="5701665" cy="6858000"/>
          </a:xfrm>
        </p:spPr>
        <p:txBody>
          <a:bodyPr>
            <a:noAutofit/>
          </a:bodyPr>
          <a:p>
            <a:r>
              <a:rPr lang="en-US" altLang="zh-CN" sz="1800" b="1" smtClean="0">
                <a:sym typeface="+mn-ea"/>
              </a:rPr>
              <a:t>&gt;&gt;&gt; </a:t>
            </a:r>
            <a:r>
              <a:rPr lang="en-US" altLang="zh-CN" sz="1800" b="1">
                <a:sym typeface="+mn-ea"/>
              </a:rPr>
              <a:t>list1 = [1, 2]</a:t>
            </a:r>
            <a:r>
              <a:rPr sz="1800" b="1">
                <a:sym typeface="+mn-ea"/>
              </a:rPr>
              <a:t>；</a:t>
            </a:r>
            <a:r>
              <a:rPr lang="en-US" altLang="zh-CN" sz="1800" b="1">
                <a:sym typeface="+mn-ea"/>
              </a:rPr>
              <a:t>list2 = [1, 2]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&gt;&gt;&gt; list3 = [1, 2, 3]</a:t>
            </a:r>
            <a:r>
              <a:rPr sz="1800" b="1">
                <a:sym typeface="+mn-ea"/>
              </a:rPr>
              <a:t>；</a:t>
            </a:r>
            <a:r>
              <a:rPr lang="en-US" altLang="zh-CN" sz="1800" b="1">
                <a:sym typeface="+mn-ea"/>
              </a:rPr>
              <a:t>list4 = [3, 2, 1]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&gt;&gt;&gt; list1 &lt; list2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False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&gt;&gt;&gt; list1 &gt;= list2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True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&gt;&gt;&gt; list1 == list2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True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&gt;&gt;&gt; list3 != list4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True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&gt;&gt;&gt; list3 &gt;= list4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False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&gt;&gt;&gt; list4 &gt; list3</a:t>
            </a:r>
            <a:endParaRPr lang="zh-CN" altLang="zh-CN" sz="1800" b="1" dirty="0"/>
          </a:p>
          <a:p>
            <a:r>
              <a:rPr lang="en-US" altLang="zh-CN" sz="1800" b="1">
                <a:sym typeface="+mn-ea"/>
              </a:rPr>
              <a:t>True</a:t>
            </a:r>
            <a:endParaRPr lang="zh-CN" altLang="zh-CN" sz="1800" b="1" dirty="0"/>
          </a:p>
          <a:p>
            <a:endParaRPr lang="zh-CN" altLang="en-US" sz="1800" dirty="0"/>
          </a:p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6.2.3 </a:t>
            </a:r>
            <a:r>
              <a:rPr lang="zh-CN" altLang="en-US" dirty="0" smtClean="0"/>
              <a:t>内置</a:t>
            </a:r>
            <a:r>
              <a:rPr lang="zh-CN" altLang="en-US" dirty="0"/>
              <a:t>函数对列表的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970" y="1292860"/>
            <a:ext cx="11581765" cy="48006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altLang="zh-CN" dirty="0"/>
              <a:t>Python</a:t>
            </a:r>
            <a:r>
              <a:rPr lang="zh-CN" altLang="en-US" dirty="0"/>
              <a:t>常用的内置函数，其中很多</a:t>
            </a:r>
            <a:r>
              <a:rPr lang="zh-CN" altLang="en-US" dirty="0" smtClean="0"/>
              <a:t>函数都</a:t>
            </a:r>
            <a:r>
              <a:rPr lang="zh-CN" altLang="en-US" dirty="0"/>
              <a:t>可适用于序列，且是通用</a:t>
            </a:r>
            <a:r>
              <a:rPr lang="zh-CN" altLang="en-US" dirty="0" smtClean="0"/>
              <a:t>的。</a:t>
            </a:r>
            <a:endParaRPr lang="zh-CN" altLang="en-US" dirty="0" smtClean="0"/>
          </a:p>
          <a:p>
            <a:pPr marL="0" lvl="0" indent="0">
              <a:buNone/>
            </a:pPr>
            <a:endParaRPr lang="en-US" altLang="zh-CN" dirty="0" smtClean="0"/>
          </a:p>
          <a:p>
            <a:r>
              <a:rPr lang="en-US" altLang="zh-CN" dirty="0" err="1"/>
              <a:t>len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：</a:t>
            </a:r>
            <a:r>
              <a:rPr lang="zh-CN" altLang="en-US" sz="2400" dirty="0"/>
              <a:t>计算列表中的元素</a:t>
            </a:r>
            <a:r>
              <a:rPr lang="zh-CN" altLang="en-US" sz="2400" dirty="0" smtClean="0"/>
              <a:t>个数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dirty="0" smtClean="0"/>
          </a:p>
          <a:p>
            <a:r>
              <a:rPr lang="en-US" altLang="zh-CN" dirty="0"/>
              <a:t>max()</a:t>
            </a:r>
            <a:r>
              <a:rPr lang="zh-CN" altLang="zh-CN" dirty="0"/>
              <a:t>、</a:t>
            </a:r>
            <a:r>
              <a:rPr lang="en-US" altLang="zh-CN" dirty="0"/>
              <a:t>min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：</a:t>
            </a:r>
            <a:r>
              <a:rPr lang="zh-CN" altLang="en-US" sz="2400" dirty="0" smtClean="0"/>
              <a:t>计算</a:t>
            </a:r>
            <a:r>
              <a:rPr lang="zh-CN" altLang="en-US" sz="2400" dirty="0"/>
              <a:t>列表中的最大元素，最小元素</a:t>
            </a:r>
            <a:endParaRPr lang="en-US" altLang="zh-CN" sz="2400" dirty="0" smtClean="0"/>
          </a:p>
          <a:p>
            <a:endParaRPr lang="zh-CN" altLang="zh-CN" dirty="0"/>
          </a:p>
          <a:p>
            <a:pPr lvl="0"/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8183245" y="2227580"/>
            <a:ext cx="4009390" cy="1383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/>
              <a:t>&gt;&gt;&gt; </a:t>
            </a:r>
            <a:r>
              <a:rPr lang="en-US" altLang="zh-CN" sz="2800" dirty="0"/>
              <a:t>list1 = [1, 2, 3, 4, 5]</a:t>
            </a:r>
            <a:endParaRPr lang="zh-CN" altLang="zh-CN" sz="2800" dirty="0"/>
          </a:p>
          <a:p>
            <a:r>
              <a:rPr lang="en-US" altLang="zh-CN" sz="2800" dirty="0"/>
              <a:t>&gt;&gt;&gt; </a:t>
            </a:r>
            <a:r>
              <a:rPr lang="en-US" altLang="zh-CN" sz="2800" dirty="0" err="1"/>
              <a:t>len</a:t>
            </a:r>
            <a:r>
              <a:rPr lang="en-US" altLang="zh-CN" sz="2800" dirty="0"/>
              <a:t>(list1)</a:t>
            </a:r>
            <a:endParaRPr lang="zh-CN" altLang="zh-CN" sz="2800" dirty="0"/>
          </a:p>
          <a:p>
            <a:r>
              <a:rPr lang="en-US" altLang="zh-CN" sz="2800" dirty="0" smtClean="0"/>
              <a:t>5</a:t>
            </a:r>
            <a:endParaRPr lang="zh-CN" altLang="zh-C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183245" y="4042410"/>
            <a:ext cx="4008755" cy="2245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/>
              <a:t>&gt;&gt;&gt; </a:t>
            </a:r>
            <a:r>
              <a:rPr lang="en-US" altLang="zh-CN" sz="2800" dirty="0"/>
              <a:t>list2 = [1, 2, 3, 4, 5]</a:t>
            </a:r>
            <a:endParaRPr lang="zh-CN" altLang="zh-CN" sz="2800" dirty="0"/>
          </a:p>
          <a:p>
            <a:r>
              <a:rPr lang="en-US" altLang="zh-CN" sz="2800" dirty="0"/>
              <a:t>&gt;&gt;&gt; max(list2)</a:t>
            </a:r>
            <a:endParaRPr lang="zh-CN" altLang="zh-CN" sz="2800" dirty="0"/>
          </a:p>
          <a:p>
            <a:r>
              <a:rPr lang="en-US" altLang="zh-CN" sz="2800" dirty="0"/>
              <a:t>5</a:t>
            </a:r>
            <a:endParaRPr lang="zh-CN" altLang="zh-CN" sz="2800" dirty="0"/>
          </a:p>
          <a:p>
            <a:r>
              <a:rPr lang="en-US" altLang="zh-CN" sz="2800" dirty="0"/>
              <a:t>&gt;&gt;&gt; min(list2)</a:t>
            </a:r>
            <a:endParaRPr lang="zh-CN" altLang="zh-CN" sz="2800" dirty="0"/>
          </a:p>
          <a:p>
            <a:r>
              <a:rPr lang="en-US" altLang="zh-CN" sz="2800" dirty="0"/>
              <a:t>1</a:t>
            </a:r>
            <a:endParaRPr lang="zh-CN" altLang="zh-CN" sz="2800" dirty="0"/>
          </a:p>
        </p:txBody>
      </p:sp>
      <p:sp>
        <p:nvSpPr>
          <p:cNvPr id="13" name="右箭头 12"/>
          <p:cNvSpPr/>
          <p:nvPr/>
        </p:nvSpPr>
        <p:spPr>
          <a:xfrm>
            <a:off x="6594571" y="5309235"/>
            <a:ext cx="1471169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377815" y="2955290"/>
            <a:ext cx="2183765" cy="2266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3" grpId="0" bldLvl="0" animBg="1"/>
      <p:bldP spid="2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rmAutofit/>
          </a:bodyPr>
          <a:lstStyle/>
          <a:p>
            <a:pPr algn="ctr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sz="3200" dirty="0"/>
              <a:t>6.1 </a:t>
            </a:r>
            <a:r>
              <a:rPr sz="3200" dirty="0">
                <a:hlinkClick r:id="rId1" action="ppaction://hlinksldjump"/>
              </a:rPr>
              <a:t>序列</a:t>
            </a:r>
            <a:endParaRPr lang="zh-CN" altLang="en-US" sz="3200" dirty="0"/>
          </a:p>
          <a:p>
            <a:r>
              <a:rPr lang="en-US" altLang="zh-CN" sz="3200" dirty="0"/>
              <a:t>6.2 </a:t>
            </a:r>
            <a:r>
              <a:rPr sz="3200" dirty="0">
                <a:hlinkClick r:id="rId2" action="ppaction://hlinksldjump"/>
              </a:rPr>
              <a:t>列表</a:t>
            </a:r>
            <a:endParaRPr lang="zh-CN" altLang="en-US" sz="3200" dirty="0"/>
          </a:p>
          <a:p>
            <a:r>
              <a:rPr lang="en-US" altLang="zh-CN" sz="3200" dirty="0"/>
              <a:t>6.3 </a:t>
            </a:r>
            <a:r>
              <a:rPr sz="3200" dirty="0">
                <a:hlinkClick r:id="rId3" action="ppaction://hlinksldjump"/>
              </a:rPr>
              <a:t>元组</a:t>
            </a:r>
            <a:endParaRPr lang="zh-CN" altLang="en-US" sz="3200" dirty="0"/>
          </a:p>
          <a:p>
            <a:r>
              <a:rPr lang="en-US" altLang="zh-CN" sz="3200" dirty="0"/>
              <a:t>6.4 </a:t>
            </a:r>
            <a:r>
              <a:rPr sz="3200" dirty="0">
                <a:hlinkClick r:id="rId4" action="ppaction://hlinksldjump"/>
              </a:rPr>
              <a:t>应用举例</a:t>
            </a:r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6.2.3 </a:t>
            </a:r>
            <a:r>
              <a:rPr lang="zh-CN" altLang="en-US" dirty="0" smtClean="0"/>
              <a:t>内置</a:t>
            </a:r>
            <a:r>
              <a:rPr lang="zh-CN" altLang="en-US" dirty="0"/>
              <a:t>函数对列表的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705" y="1292860"/>
            <a:ext cx="9156065" cy="4800600"/>
          </a:xfrm>
        </p:spPr>
        <p:txBody>
          <a:bodyPr>
            <a:noAutofit/>
          </a:bodyPr>
          <a:lstStyle/>
          <a:p>
            <a:endParaRPr lang="zh-CN" altLang="zh-CN" dirty="0"/>
          </a:p>
          <a:p>
            <a:r>
              <a:rPr lang="en-US" altLang="zh-CN" dirty="0"/>
              <a:t>sum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：</a:t>
            </a:r>
            <a:r>
              <a:rPr lang="zh-CN" altLang="en-US" sz="2400" dirty="0"/>
              <a:t>计算</a:t>
            </a:r>
            <a:r>
              <a:rPr lang="zh-CN" altLang="zh-CN" sz="2400" dirty="0" smtClean="0"/>
              <a:t>列表</a:t>
            </a:r>
            <a:r>
              <a:rPr lang="zh-CN" altLang="zh-CN" sz="2400" dirty="0"/>
              <a:t>中的元素之</a:t>
            </a:r>
            <a:r>
              <a:rPr lang="zh-CN" altLang="zh-CN" sz="2400" dirty="0" smtClean="0"/>
              <a:t>和</a:t>
            </a:r>
            <a:endParaRPr lang="en-US" altLang="zh-CN" sz="2400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r>
              <a:rPr lang="en-US" altLang="zh-CN" dirty="0"/>
              <a:t>sorted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：</a:t>
            </a:r>
            <a:r>
              <a:rPr lang="zh-CN" altLang="zh-CN" sz="2400" dirty="0"/>
              <a:t>返回排序后的新列表</a:t>
            </a:r>
            <a:endParaRPr lang="zh-CN" altLang="zh-CN" sz="2400" dirty="0"/>
          </a:p>
          <a:p>
            <a:pPr lvl="0"/>
            <a:endParaRPr lang="zh-CN" altLang="zh-CN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63945" y="1988185"/>
            <a:ext cx="6028055" cy="1383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/>
              <a:t>&gt;&gt;&gt; list3 = [1, 2, 3, 4, 5]</a:t>
            </a:r>
            <a:endParaRPr lang="zh-CN" altLang="zh-CN" sz="2800" dirty="0"/>
          </a:p>
          <a:p>
            <a:r>
              <a:rPr lang="en-US" altLang="zh-CN" sz="2800" dirty="0"/>
              <a:t>&gt;&gt;&gt; sum(list3)</a:t>
            </a:r>
            <a:endParaRPr lang="zh-CN" altLang="zh-CN" sz="2800" dirty="0"/>
          </a:p>
          <a:p>
            <a:r>
              <a:rPr lang="en-US" altLang="zh-CN" sz="2800" dirty="0" smtClean="0"/>
              <a:t>15</a:t>
            </a:r>
            <a:endParaRPr lang="zh-CN" altLang="zh-CN" sz="2800" dirty="0"/>
          </a:p>
        </p:txBody>
      </p:sp>
      <p:sp>
        <p:nvSpPr>
          <p:cNvPr id="18" name="右箭头 17"/>
          <p:cNvSpPr/>
          <p:nvPr/>
        </p:nvSpPr>
        <p:spPr>
          <a:xfrm>
            <a:off x="5135265" y="2319985"/>
            <a:ext cx="1028611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63945" y="3930015"/>
            <a:ext cx="6028055" cy="26765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/>
              <a:t>&gt;&gt;&gt; list4 = [3, 5, 1, 2, 8, 7]</a:t>
            </a:r>
            <a:endParaRPr lang="zh-CN" altLang="zh-CN" sz="2800" dirty="0"/>
          </a:p>
          <a:p>
            <a:r>
              <a:rPr lang="en-US" altLang="zh-CN" sz="2800" dirty="0"/>
              <a:t>&gt;&gt;&gt; sorted(list4)              </a:t>
            </a:r>
            <a:r>
              <a:rPr lang="en-US" altLang="zh-CN" sz="2800" dirty="0">
                <a:solidFill>
                  <a:srgbClr val="FF0000"/>
                </a:solidFill>
              </a:rPr>
              <a:t># </a:t>
            </a:r>
            <a:r>
              <a:rPr lang="zh-CN" altLang="zh-CN" sz="2800" dirty="0">
                <a:solidFill>
                  <a:srgbClr val="FF0000"/>
                </a:solidFill>
              </a:rPr>
              <a:t>默认升序</a:t>
            </a:r>
            <a:endParaRPr lang="zh-CN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[1, 2, 3, 5, 7, 8]</a:t>
            </a:r>
            <a:endParaRPr lang="zh-CN" altLang="zh-CN" sz="2800" dirty="0"/>
          </a:p>
          <a:p>
            <a:r>
              <a:rPr lang="en-US" altLang="zh-CN" sz="2800" dirty="0" smtClean="0"/>
              <a:t>&gt;&gt;&gt; </a:t>
            </a:r>
            <a:r>
              <a:rPr lang="en-US" altLang="zh-CN" sz="2800" dirty="0"/>
              <a:t>sorted(list4, reverse=True)   </a:t>
            </a:r>
            <a:endParaRPr lang="en-US" altLang="zh-CN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# reverse=True</a:t>
            </a:r>
            <a:r>
              <a:rPr lang="zh-CN" altLang="zh-CN" sz="2800" dirty="0">
                <a:solidFill>
                  <a:srgbClr val="FF0000"/>
                </a:solidFill>
              </a:rPr>
              <a:t>表示降序</a:t>
            </a:r>
            <a:endParaRPr lang="zh-CN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[8, 7, 5, 3, 2, 1]</a:t>
            </a:r>
            <a:endParaRPr lang="zh-CN" altLang="zh-CN" sz="2800" dirty="0"/>
          </a:p>
        </p:txBody>
      </p:sp>
      <p:sp>
        <p:nvSpPr>
          <p:cNvPr id="20" name="右箭头 19"/>
          <p:cNvSpPr/>
          <p:nvPr/>
        </p:nvSpPr>
        <p:spPr>
          <a:xfrm>
            <a:off x="5135215" y="4991548"/>
            <a:ext cx="1028611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465" y="753745"/>
            <a:ext cx="6637655" cy="568833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reversed</a:t>
            </a:r>
            <a:r>
              <a:rPr lang="en-US" altLang="zh-CN" sz="2400" dirty="0" smtClean="0"/>
              <a:t>()</a:t>
            </a:r>
            <a:r>
              <a:rPr lang="zh-CN" altLang="en-US" sz="2400" dirty="0" smtClean="0"/>
              <a:t>：</a:t>
            </a:r>
            <a:endParaRPr lang="zh-CN" altLang="en-US" sz="2400" dirty="0" smtClean="0"/>
          </a:p>
          <a:p>
            <a:r>
              <a:rPr lang="zh-CN" altLang="en-US" sz="2400" dirty="0" smtClean="0"/>
              <a:t>返回</a:t>
            </a:r>
            <a:r>
              <a:rPr lang="zh-CN" altLang="en-US" sz="2400" dirty="0"/>
              <a:t>逆序后的迭代器</a:t>
            </a:r>
            <a:r>
              <a:rPr lang="en-US" altLang="zh-CN" sz="2400" dirty="0"/>
              <a:t>reversed</a:t>
            </a:r>
            <a:r>
              <a:rPr lang="zh-CN" altLang="en-US" sz="2400" dirty="0"/>
              <a:t>对象</a:t>
            </a:r>
            <a:endParaRPr lang="en-US" altLang="zh-CN" sz="2400" dirty="0" smtClean="0"/>
          </a:p>
          <a:p>
            <a:endParaRPr lang="zh-CN" altLang="zh-CN" sz="2400" dirty="0"/>
          </a:p>
          <a:p>
            <a:endParaRPr lang="zh-CN" altLang="zh-CN" sz="2400" dirty="0"/>
          </a:p>
          <a:p>
            <a:r>
              <a:rPr lang="en-US" altLang="zh-CN" sz="2400" dirty="0"/>
              <a:t>zip</a:t>
            </a:r>
            <a:r>
              <a:rPr lang="en-US" altLang="zh-CN" sz="2400" dirty="0" smtClean="0"/>
              <a:t>()</a:t>
            </a:r>
            <a:r>
              <a:rPr lang="zh-CN" altLang="en-US" sz="2400" dirty="0"/>
              <a:t>：将多个列表对应位置的元素拉链式组合</a:t>
            </a:r>
            <a:r>
              <a:rPr lang="zh-CN" altLang="en-US" sz="2400" dirty="0" smtClean="0"/>
              <a:t>成元组</a:t>
            </a:r>
            <a:r>
              <a:rPr lang="zh-CN" altLang="en-US" sz="2400" dirty="0"/>
              <a:t>，并返回</a:t>
            </a:r>
            <a:r>
              <a:rPr lang="en-US" altLang="zh-CN" sz="2400" dirty="0"/>
              <a:t>zip</a:t>
            </a:r>
            <a:r>
              <a:rPr lang="zh-CN" altLang="en-US" sz="2400" dirty="0"/>
              <a:t>对象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497445" y="953135"/>
            <a:ext cx="4537075" cy="17532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/>
              <a:t>&gt;&gt;&gt; list5 = [1, 2, 3, 4]</a:t>
            </a:r>
            <a:endParaRPr lang="zh-CN" altLang="zh-CN" sz="2800" dirty="0"/>
          </a:p>
          <a:p>
            <a:r>
              <a:rPr lang="en-US" altLang="zh-CN" sz="2800" dirty="0"/>
              <a:t>&gt;&gt;&gt; list(reversed(list5)) </a:t>
            </a:r>
            <a:r>
              <a:rPr lang="en-US" altLang="zh-CN" sz="2800" dirty="0" smtClean="0"/>
              <a:t>  </a:t>
            </a:r>
            <a:endParaRPr lang="en-US" altLang="zh-CN" sz="28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#</a:t>
            </a:r>
            <a:r>
              <a:rPr lang="zh-CN" altLang="en-US" sz="2400" dirty="0" smtClean="0">
                <a:solidFill>
                  <a:srgbClr val="FF0000"/>
                </a:solidFill>
              </a:rPr>
              <a:t>转换为列表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/>
              <a:t> [4, 3, 2, 1]</a:t>
            </a:r>
            <a:endParaRPr lang="en-US" altLang="zh-CN" sz="2800" dirty="0" smtClean="0"/>
          </a:p>
        </p:txBody>
      </p:sp>
      <p:sp>
        <p:nvSpPr>
          <p:cNvPr id="5" name="右箭头 4"/>
          <p:cNvSpPr/>
          <p:nvPr/>
        </p:nvSpPr>
        <p:spPr>
          <a:xfrm>
            <a:off x="5608955" y="1566545"/>
            <a:ext cx="1529715" cy="1943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89695" y="3698441"/>
            <a:ext cx="5544616" cy="30460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/>
              <a:t>&gt;&gt;&gt; </a:t>
            </a:r>
            <a:r>
              <a:rPr lang="en-US" altLang="zh-CN" sz="2800" dirty="0" err="1"/>
              <a:t>list_a</a:t>
            </a:r>
            <a:r>
              <a:rPr lang="en-US" altLang="zh-CN" sz="2800" dirty="0"/>
              <a:t> = [1, 2, 3]</a:t>
            </a:r>
            <a:endParaRPr lang="zh-CN" altLang="zh-CN" sz="2800" dirty="0"/>
          </a:p>
          <a:p>
            <a:r>
              <a:rPr lang="en-US" altLang="zh-CN" sz="2800" dirty="0"/>
              <a:t>&gt;&gt;&gt; </a:t>
            </a:r>
            <a:r>
              <a:rPr lang="en-US" altLang="zh-CN" sz="2800" dirty="0" err="1"/>
              <a:t>list_b</a:t>
            </a:r>
            <a:r>
              <a:rPr lang="en-US" altLang="zh-CN" sz="2800" dirty="0"/>
              <a:t> = ['a', 'b', 'c']</a:t>
            </a:r>
            <a:endParaRPr lang="zh-CN" altLang="zh-CN" sz="2800" dirty="0"/>
          </a:p>
          <a:p>
            <a:r>
              <a:rPr lang="en-US" altLang="zh-CN" sz="2800" dirty="0"/>
              <a:t>&gt;&gt;&gt; list6 = zip(</a:t>
            </a:r>
            <a:r>
              <a:rPr lang="en-US" altLang="zh-CN" sz="2800" dirty="0" err="1"/>
              <a:t>list_a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list_b</a:t>
            </a:r>
            <a:r>
              <a:rPr lang="en-US" altLang="zh-CN" sz="2800" dirty="0"/>
              <a:t>)    </a:t>
            </a:r>
            <a:endParaRPr lang="en-US" altLang="zh-CN" sz="28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# zip()</a:t>
            </a:r>
            <a:r>
              <a:rPr lang="zh-CN" altLang="zh-CN" sz="2400" dirty="0">
                <a:solidFill>
                  <a:srgbClr val="FF0000"/>
                </a:solidFill>
              </a:rPr>
              <a:t>返回的是</a:t>
            </a:r>
            <a:r>
              <a:rPr lang="en-US" altLang="zh-CN" sz="2400" dirty="0">
                <a:solidFill>
                  <a:srgbClr val="FF0000"/>
                </a:solidFill>
              </a:rPr>
              <a:t>zip</a:t>
            </a:r>
            <a:r>
              <a:rPr lang="zh-CN" altLang="zh-CN" sz="2400" dirty="0">
                <a:solidFill>
                  <a:srgbClr val="FF0000"/>
                </a:solidFill>
              </a:rPr>
              <a:t>对象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800" dirty="0" smtClean="0"/>
              <a:t>&gt;&gt;&gt; </a:t>
            </a:r>
            <a:r>
              <a:rPr lang="en-US" altLang="zh-CN" sz="2800" dirty="0"/>
              <a:t>list(list6)         </a:t>
            </a:r>
            <a:endParaRPr lang="en-US" altLang="zh-CN" sz="2800" dirty="0"/>
          </a:p>
          <a:p>
            <a:r>
              <a:rPr lang="en-US" altLang="zh-CN" sz="28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#  </a:t>
            </a:r>
            <a:r>
              <a:rPr lang="zh-CN" altLang="zh-CN" sz="2400" dirty="0">
                <a:solidFill>
                  <a:srgbClr val="FF0000"/>
                </a:solidFill>
              </a:rPr>
              <a:t>将</a:t>
            </a:r>
            <a:r>
              <a:rPr lang="en-US" altLang="zh-CN" sz="2400" dirty="0">
                <a:solidFill>
                  <a:srgbClr val="FF0000"/>
                </a:solidFill>
              </a:rPr>
              <a:t>zip</a:t>
            </a:r>
            <a:r>
              <a:rPr lang="zh-CN" altLang="zh-CN" sz="2400" dirty="0">
                <a:solidFill>
                  <a:srgbClr val="FF0000"/>
                </a:solidFill>
              </a:rPr>
              <a:t>对象转换为列表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[(1, 'a'), (2, 'b'), (3, 'c')]</a:t>
            </a:r>
            <a:endParaRPr lang="en-US" altLang="zh-CN" sz="2800" dirty="0"/>
          </a:p>
        </p:txBody>
      </p:sp>
      <p:sp>
        <p:nvSpPr>
          <p:cNvPr id="7" name="右箭头 6"/>
          <p:cNvSpPr/>
          <p:nvPr/>
        </p:nvSpPr>
        <p:spPr>
          <a:xfrm>
            <a:off x="4855210" y="3904615"/>
            <a:ext cx="1301750" cy="215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8440" y="764540"/>
            <a:ext cx="9523095" cy="5688330"/>
          </a:xfrm>
        </p:spPr>
        <p:txBody>
          <a:bodyPr>
            <a:noAutofit/>
          </a:bodyPr>
          <a:lstStyle/>
          <a:p>
            <a:endParaRPr lang="zh-CN" altLang="zh-CN" sz="2400" dirty="0"/>
          </a:p>
          <a:p>
            <a:r>
              <a:rPr lang="en-US" altLang="zh-CN" sz="2400" dirty="0"/>
              <a:t>enumerate</a:t>
            </a:r>
            <a:r>
              <a:rPr lang="en-US" altLang="zh-CN" sz="2400" dirty="0" smtClean="0"/>
              <a:t>()</a:t>
            </a:r>
            <a:r>
              <a:rPr lang="zh-CN" altLang="en-US" sz="2400" dirty="0" smtClean="0"/>
              <a:t>：</a:t>
            </a:r>
            <a:endParaRPr lang="zh-CN" altLang="en-US" sz="2400" dirty="0" smtClean="0"/>
          </a:p>
          <a:p>
            <a:r>
              <a:rPr lang="zh-CN" altLang="zh-CN" sz="2400" dirty="0"/>
              <a:t>返回包含若干个由下标和值组合</a:t>
            </a:r>
            <a:r>
              <a:rPr lang="zh-CN" altLang="zh-CN" sz="2400" dirty="0" smtClean="0"/>
              <a:t>成元组</a:t>
            </a:r>
            <a:r>
              <a:rPr lang="zh-CN" altLang="zh-CN" sz="2400" dirty="0"/>
              <a:t>的</a:t>
            </a:r>
            <a:r>
              <a:rPr lang="en-US" altLang="zh-CN" sz="2400" dirty="0"/>
              <a:t>enumerate</a:t>
            </a:r>
            <a:r>
              <a:rPr lang="zh-CN" altLang="zh-CN" sz="2400" dirty="0"/>
              <a:t>对象</a:t>
            </a:r>
            <a:endParaRPr lang="en-US" altLang="zh-CN" sz="2400" dirty="0" smtClean="0"/>
          </a:p>
          <a:p>
            <a:endParaRPr lang="zh-CN" altLang="zh-CN" sz="2400" dirty="0"/>
          </a:p>
          <a:p>
            <a:r>
              <a:rPr lang="en-US" altLang="zh-CN" sz="2400" dirty="0"/>
              <a:t>all()</a:t>
            </a:r>
            <a:r>
              <a:rPr lang="zh-CN" altLang="zh-CN" sz="2400" dirty="0"/>
              <a:t>、</a:t>
            </a:r>
            <a:r>
              <a:rPr lang="en-US" altLang="zh-CN" sz="2400" dirty="0"/>
              <a:t>any</a:t>
            </a:r>
            <a:r>
              <a:rPr lang="en-US" altLang="zh-CN" sz="2400" dirty="0" smtClean="0"/>
              <a:t>()</a:t>
            </a:r>
            <a:r>
              <a:rPr lang="zh-CN" altLang="en-US" sz="2400" dirty="0" smtClean="0"/>
              <a:t>：</a:t>
            </a:r>
            <a:endParaRPr lang="zh-CN" altLang="en-US" sz="2400" dirty="0" smtClean="0"/>
          </a:p>
          <a:p>
            <a:r>
              <a:rPr lang="en-US" altLang="zh-CN" sz="2400" dirty="0"/>
              <a:t>all()</a:t>
            </a:r>
            <a:r>
              <a:rPr lang="zh-CN" altLang="zh-CN" sz="2400" dirty="0"/>
              <a:t>用来测试列表中是否所有的</a:t>
            </a:r>
            <a:r>
              <a:rPr lang="zh-CN" altLang="zh-CN" sz="2400" dirty="0" smtClean="0"/>
              <a:t>元素都</a:t>
            </a:r>
            <a:r>
              <a:rPr lang="zh-CN" altLang="zh-CN" sz="2400" dirty="0"/>
              <a:t>等价于</a:t>
            </a:r>
            <a:r>
              <a:rPr lang="en-US" altLang="zh-CN" sz="2400" dirty="0"/>
              <a:t>True</a:t>
            </a:r>
            <a:r>
              <a:rPr lang="zh-CN" altLang="zh-CN" sz="2400" dirty="0"/>
              <a:t>，</a:t>
            </a:r>
            <a:r>
              <a:rPr lang="en-US" altLang="zh-CN" sz="2400" dirty="0"/>
              <a:t>any()</a:t>
            </a:r>
            <a:r>
              <a:rPr lang="zh-CN" altLang="zh-CN" sz="2400" dirty="0"/>
              <a:t>用来测试列表</a:t>
            </a:r>
            <a:r>
              <a:rPr lang="zh-CN" altLang="zh-CN" sz="2400" dirty="0" smtClean="0"/>
              <a:t>中是否</a:t>
            </a:r>
            <a:r>
              <a:rPr lang="zh-CN" altLang="zh-CN" sz="2400" dirty="0"/>
              <a:t>有元素等价于</a:t>
            </a:r>
            <a:r>
              <a:rPr lang="en-US" altLang="zh-CN" sz="2400" dirty="0"/>
              <a:t>True</a:t>
            </a:r>
            <a:endParaRPr lang="zh-CN" altLang="zh-CN" sz="2400" dirty="0"/>
          </a:p>
          <a:p>
            <a:endParaRPr lang="zh-CN" altLang="zh-CN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646545" y="60325"/>
            <a:ext cx="5545455" cy="17532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/>
              <a:t>&gt;&gt;&gt; list7 = [1, 2, 3, 4, 5]</a:t>
            </a:r>
            <a:endParaRPr lang="zh-CN" altLang="zh-CN" sz="2800" dirty="0"/>
          </a:p>
          <a:p>
            <a:r>
              <a:rPr lang="en-US" altLang="zh-CN" sz="2800" dirty="0" smtClean="0"/>
              <a:t>&gt;&gt;&gt; </a:t>
            </a:r>
            <a:r>
              <a:rPr lang="en-US" altLang="zh-CN" sz="2800" dirty="0"/>
              <a:t>list(enumerate(list7))) </a:t>
            </a:r>
            <a:endParaRPr lang="en-US" altLang="zh-CN" sz="28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# </a:t>
            </a:r>
            <a:r>
              <a:rPr lang="zh-CN" altLang="zh-CN" sz="2400" dirty="0">
                <a:solidFill>
                  <a:srgbClr val="FF0000"/>
                </a:solidFill>
              </a:rPr>
              <a:t>将</a:t>
            </a:r>
            <a:r>
              <a:rPr lang="en-US" altLang="zh-CN" sz="2400" dirty="0">
                <a:solidFill>
                  <a:srgbClr val="FF0000"/>
                </a:solidFill>
              </a:rPr>
              <a:t>enumerate</a:t>
            </a:r>
            <a:r>
              <a:rPr lang="zh-CN" altLang="zh-CN" sz="2400" dirty="0">
                <a:solidFill>
                  <a:srgbClr val="FF0000"/>
                </a:solidFill>
              </a:rPr>
              <a:t>对象转换为列表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[(0, 1), (1, 2), (2, 3), (3, 4), (4, 5)]</a:t>
            </a:r>
            <a:endParaRPr lang="en-US" altLang="zh-CN" sz="2800" dirty="0"/>
          </a:p>
        </p:txBody>
      </p:sp>
      <p:sp>
        <p:nvSpPr>
          <p:cNvPr id="9" name="右箭头 8"/>
          <p:cNvSpPr/>
          <p:nvPr/>
        </p:nvSpPr>
        <p:spPr>
          <a:xfrm>
            <a:off x="2825750" y="1699895"/>
            <a:ext cx="3467735" cy="2044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46545" y="4531995"/>
            <a:ext cx="5546090" cy="2245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/>
              <a:t>&gt;&gt;&gt; list8 = [0, 1, 2, 3, 4]</a:t>
            </a:r>
            <a:endParaRPr lang="zh-CN" altLang="zh-CN" sz="2800" dirty="0"/>
          </a:p>
          <a:p>
            <a:r>
              <a:rPr lang="en-US" altLang="zh-CN" sz="2800" dirty="0"/>
              <a:t>&gt;&gt;&gt; all(list8) </a:t>
            </a:r>
            <a:endParaRPr lang="en-US" altLang="zh-CN" sz="2800" dirty="0" smtClean="0"/>
          </a:p>
          <a:p>
            <a:r>
              <a:rPr lang="en-US" altLang="zh-CN" sz="2800" dirty="0" smtClean="0"/>
              <a:t>False</a:t>
            </a:r>
            <a:endParaRPr lang="zh-CN" altLang="zh-CN" sz="2800" dirty="0"/>
          </a:p>
          <a:p>
            <a:r>
              <a:rPr lang="en-US" altLang="zh-CN" sz="2800" dirty="0"/>
              <a:t>&gt;&gt;&gt; any(list8)</a:t>
            </a:r>
            <a:endParaRPr lang="zh-CN" altLang="zh-CN" sz="2800" dirty="0"/>
          </a:p>
          <a:p>
            <a:r>
              <a:rPr lang="en-US" altLang="zh-CN" sz="2800" dirty="0"/>
              <a:t>True</a:t>
            </a:r>
            <a:endParaRPr lang="en-US" altLang="zh-CN" sz="2800" dirty="0"/>
          </a:p>
        </p:txBody>
      </p:sp>
      <p:sp>
        <p:nvSpPr>
          <p:cNvPr id="11" name="右箭头 10"/>
          <p:cNvSpPr/>
          <p:nvPr/>
        </p:nvSpPr>
        <p:spPr>
          <a:xfrm>
            <a:off x="5532120" y="4531995"/>
            <a:ext cx="1005205" cy="215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6.2.4 </a:t>
            </a:r>
            <a:r>
              <a:rPr lang="zh-CN" altLang="en-US" dirty="0" smtClean="0"/>
              <a:t>列表</a:t>
            </a:r>
            <a:r>
              <a:rPr lang="zh-CN" altLang="en-US" dirty="0"/>
              <a:t>对象的常用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8740" y="1160145"/>
          <a:ext cx="12002770" cy="56978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96310"/>
                <a:gridCol w="8506460"/>
              </a:tblGrid>
              <a:tr h="36893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方法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功能说明</a:t>
                      </a:r>
                      <a:endParaRPr lang="zh-CN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6830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list.append</a:t>
                      </a:r>
                      <a:r>
                        <a:rPr lang="en-US" sz="2400" kern="100" dirty="0">
                          <a:effectLst/>
                        </a:rPr>
                        <a:t>(</a:t>
                      </a:r>
                      <a:r>
                        <a:rPr lang="en-US" sz="2400" kern="100" dirty="0" err="1">
                          <a:effectLst/>
                        </a:rPr>
                        <a:t>obj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在列表末尾添加新的元素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6893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list.count</a:t>
                      </a:r>
                      <a:r>
                        <a:rPr lang="en-US" sz="2400" kern="100" dirty="0">
                          <a:effectLst/>
                        </a:rPr>
                        <a:t>(</a:t>
                      </a:r>
                      <a:r>
                        <a:rPr lang="en-US" sz="2400" kern="100" dirty="0" err="1">
                          <a:effectLst/>
                        </a:rPr>
                        <a:t>obj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统计某个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在列表中出现的次数。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3721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list.extend</a:t>
                      </a:r>
                      <a:r>
                        <a:rPr lang="en-US" sz="2400" kern="100" dirty="0">
                          <a:effectLst/>
                        </a:rPr>
                        <a:t>(L)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将列表</a:t>
                      </a:r>
                      <a:r>
                        <a:rPr lang="en-US" sz="2000" kern="100" dirty="0">
                          <a:effectLst/>
                        </a:rPr>
                        <a:t>L</a:t>
                      </a:r>
                      <a:r>
                        <a:rPr lang="zh-CN" sz="2000" kern="100" dirty="0">
                          <a:effectLst/>
                        </a:rPr>
                        <a:t>中所有的元素添加到列表尾部（用新列表扩展原来的列表）。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80454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list.index</a:t>
                      </a:r>
                      <a:r>
                        <a:rPr lang="en-US" sz="2400" kern="100" dirty="0">
                          <a:effectLst/>
                        </a:rPr>
                        <a:t>(</a:t>
                      </a:r>
                      <a:r>
                        <a:rPr lang="en-US" sz="2400" kern="100" dirty="0" err="1">
                          <a:effectLst/>
                        </a:rPr>
                        <a:t>obj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返回列表中第一个值为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的元素的下标，如果不存在此元素，则</a:t>
                      </a:r>
                      <a:r>
                        <a:rPr lang="zh-CN" sz="2000" kern="100" dirty="0" smtClean="0">
                          <a:effectLst/>
                        </a:rPr>
                        <a:t>抛</a:t>
                      </a:r>
                      <a:r>
                        <a:rPr lang="en-US" altLang="zh-CN" sz="2000" kern="100" dirty="0" smtClean="0">
                          <a:effectLst/>
                        </a:rPr>
                        <a:t> </a:t>
                      </a:r>
                      <a:endParaRPr lang="en-US" altLang="zh-CN" sz="2000" kern="100" dirty="0" smtClean="0">
                        <a:effectLst/>
                      </a:endParaRPr>
                    </a:p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 smtClean="0">
                          <a:effectLst/>
                        </a:rPr>
                        <a:t>出</a:t>
                      </a:r>
                      <a:r>
                        <a:rPr lang="zh-CN" sz="2000" kern="100" dirty="0">
                          <a:effectLst/>
                        </a:rPr>
                        <a:t>异常。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53530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list.insert</a:t>
                      </a:r>
                      <a:r>
                        <a:rPr lang="en-US" sz="2400" kern="100" dirty="0">
                          <a:effectLst/>
                        </a:rPr>
                        <a:t>(index, </a:t>
                      </a:r>
                      <a:r>
                        <a:rPr lang="en-US" sz="2400" kern="100" dirty="0" err="1">
                          <a:effectLst/>
                        </a:rPr>
                        <a:t>obj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将</a:t>
                      </a:r>
                      <a:r>
                        <a:rPr lang="en-US" sz="2000" kern="100" dirty="0" err="1">
                          <a:effectLst/>
                        </a:rPr>
                        <a:t>obj</a:t>
                      </a:r>
                      <a:r>
                        <a:rPr lang="zh-CN" sz="2000" kern="100" dirty="0">
                          <a:effectLst/>
                        </a:rPr>
                        <a:t>插入列表指定位置</a:t>
                      </a:r>
                      <a:r>
                        <a:rPr lang="en-US" sz="2000" kern="100" dirty="0">
                          <a:effectLst/>
                        </a:rPr>
                        <a:t>index</a:t>
                      </a:r>
                      <a:r>
                        <a:rPr lang="zh-CN" sz="2000" kern="100" dirty="0">
                          <a:effectLst/>
                        </a:rPr>
                        <a:t>处。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80581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list.pop</a:t>
                      </a:r>
                      <a:r>
                        <a:rPr lang="en-US" sz="2400" kern="100" dirty="0">
                          <a:effectLst/>
                        </a:rPr>
                        <a:t>([index=-1])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删除列表中的指定位置的元素（默认位置为</a:t>
                      </a:r>
                      <a:r>
                        <a:rPr lang="en-US" sz="2000" kern="100" dirty="0">
                          <a:effectLst/>
                        </a:rPr>
                        <a:t>-1</a:t>
                      </a:r>
                      <a:r>
                        <a:rPr lang="zh-CN" sz="2000" kern="100" dirty="0">
                          <a:effectLst/>
                        </a:rPr>
                        <a:t>，即最后一个元素</a:t>
                      </a:r>
                      <a:r>
                        <a:rPr lang="zh-CN" sz="2000" kern="100" dirty="0" smtClean="0">
                          <a:effectLst/>
                        </a:rPr>
                        <a:t>），</a:t>
                      </a:r>
                      <a:endParaRPr lang="en-US" altLang="zh-CN" sz="2000" kern="100" dirty="0" smtClean="0">
                        <a:effectLst/>
                      </a:endParaRPr>
                    </a:p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 smtClean="0">
                          <a:effectLst/>
                        </a:rPr>
                        <a:t>并且</a:t>
                      </a:r>
                      <a:r>
                        <a:rPr lang="zh-CN" sz="2000" kern="100" dirty="0">
                          <a:effectLst/>
                        </a:rPr>
                        <a:t>返回该元素的值。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6830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list.reverse</a:t>
                      </a:r>
                      <a:r>
                        <a:rPr lang="en-US" sz="2400" kern="100" dirty="0">
                          <a:effectLst/>
                        </a:rPr>
                        <a:t>()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对原列表进行逆序排列。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80327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list.sort</a:t>
                      </a:r>
                      <a:r>
                        <a:rPr lang="en-US" sz="2400" kern="100" dirty="0">
                          <a:effectLst/>
                        </a:rPr>
                        <a:t>(key=None, </a:t>
                      </a:r>
                      <a:endParaRPr lang="en-US" sz="2400" kern="100" dirty="0" smtClean="0">
                        <a:effectLst/>
                      </a:endParaRPr>
                    </a:p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</a:rPr>
                        <a:t>reverse=False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对原列表进行排序。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68300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list.clear</a:t>
                      </a:r>
                      <a:r>
                        <a:rPr lang="en-US" sz="2400" kern="100" dirty="0">
                          <a:effectLst/>
                        </a:rPr>
                        <a:t>()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清空列表所有元素，但列表对象保留。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  <a:tr h="368935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list.copy</a:t>
                      </a:r>
                      <a:r>
                        <a:rPr lang="en-US" sz="2400" kern="100" dirty="0">
                          <a:effectLst/>
                        </a:rPr>
                        <a:t>()</a:t>
                      </a:r>
                      <a:endParaRPr lang="en-US" sz="24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复制并返回一个新列表。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950" y="0"/>
            <a:ext cx="11575415" cy="6858635"/>
          </a:xfrm>
        </p:spPr>
        <p:txBody>
          <a:bodyPr>
            <a:noAutofit/>
          </a:bodyPr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&gt;&gt;&gt; list1 = [2, 3]</a:t>
            </a:r>
            <a:endParaRPr lang="zh-CN" altLang="zh-CN" sz="2400" b="1" dirty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&gt;&gt;&gt; list1.append(4)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在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list1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尾部追加一个元素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4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 smtClean="0">
                <a:sym typeface="+mn-ea"/>
              </a:rPr>
              <a:t>&gt;&gt;&gt; </a:t>
            </a:r>
            <a:r>
              <a:rPr lang="en-US" altLang="zh-CN" sz="2400" b="1">
                <a:sym typeface="+mn-ea"/>
              </a:rPr>
              <a:t>list1</a:t>
            </a:r>
            <a:endParaRPr lang="zh-CN" altLang="zh-CN" sz="2400" b="1" dirty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[2, 3, 4]</a:t>
            </a:r>
            <a:endParaRPr lang="zh-CN" altLang="zh-CN" sz="2400" b="1" dirty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&gt;&gt;&gt; list1.insert(0, 1)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在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list1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下标位置为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0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处插入元素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 smtClean="0">
                <a:sym typeface="+mn-ea"/>
              </a:rPr>
              <a:t>&gt;&gt;&gt; </a:t>
            </a:r>
            <a:r>
              <a:rPr lang="en-US" altLang="zh-CN" sz="2400" b="1">
                <a:sym typeface="+mn-ea"/>
              </a:rPr>
              <a:t>list1</a:t>
            </a:r>
            <a:endParaRPr lang="zh-CN" altLang="zh-CN" sz="2400" b="1" dirty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[1, 2, 3, 4]</a:t>
            </a:r>
            <a:endParaRPr lang="zh-CN" altLang="zh-CN" sz="2400" b="1" dirty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&gt;&gt;&gt; list1.insert(8, 5)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下标位置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8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大于列表长度，则在列表尾部插入元素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5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&gt;&gt;&gt; list1</a:t>
            </a:r>
            <a:endParaRPr lang="zh-CN" altLang="zh-CN" sz="2400" b="1" dirty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[1, 2, 3, 4, 5]</a:t>
            </a:r>
            <a:endParaRPr lang="zh-CN" altLang="zh-CN" sz="2400" b="1" dirty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&gt;&gt;&gt; list1.insert(-8, -1)   </a:t>
            </a:r>
            <a:endParaRPr lang="en-US" altLang="zh-CN" sz="2400" b="1">
              <a:sym typeface="+mn-ea"/>
            </a:endParaRP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&gt;&gt;&gt; list1 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下标位置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-8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小于反向列表长度，则在列表头部插入元素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-1</a:t>
            </a:r>
            <a:endParaRPr lang="zh-CN" altLang="zh-CN" sz="2400" b="1" dirty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[-1, 1, 2, 3, 4, 5]</a:t>
            </a:r>
            <a:endParaRPr lang="zh-CN" altLang="zh-CN" sz="2400" b="1" dirty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&gt;&gt;&gt; list1.ext</a:t>
            </a:r>
            <a:r>
              <a:rPr lang="en-US" altLang="zh-CN" sz="2400" b="1">
                <a:sym typeface="+mn-ea"/>
              </a:rPr>
              <a:t>end([6, 7, 8])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在列表尾部追加另一个列表的所有元素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&gt;&gt;&gt; list1</a:t>
            </a:r>
            <a:endParaRPr lang="zh-CN" altLang="zh-CN" sz="2400" b="1" dirty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2400" b="1">
                <a:sym typeface="+mn-ea"/>
              </a:rPr>
              <a:t>[-1, 1, 2, 3, 4, 5, 6, 7, 8</a:t>
            </a:r>
            <a:r>
              <a:rPr lang="en-US" altLang="zh-CN" sz="2400" b="1" smtClean="0">
                <a:sym typeface="+mn-ea"/>
              </a:rPr>
              <a:t>]</a:t>
            </a:r>
            <a:endParaRPr lang="zh-CN" altLang="zh-CN" sz="2400" b="1" dirty="0"/>
          </a:p>
          <a:p>
            <a:endParaRPr lang="zh-CN" altLang="zh-CN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432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sz="2400" b="1" smtClean="0">
                <a:sym typeface="+mn-ea"/>
              </a:rPr>
              <a:t>举例</a:t>
            </a:r>
            <a:r>
              <a:rPr lang="en-US" altLang="zh-CN" sz="2400" b="1">
                <a:sym typeface="+mn-ea"/>
              </a:rPr>
              <a:t>1</a:t>
            </a:r>
            <a:r>
              <a:rPr sz="2400" b="1" smtClean="0">
                <a:sym typeface="+mn-ea"/>
              </a:rPr>
              <a:t>：</a:t>
            </a:r>
            <a:endParaRPr lang="en-US" altLang="zh-CN" sz="2400" b="1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950" y="0"/>
            <a:ext cx="11575415" cy="6858635"/>
          </a:xfrm>
        </p:spPr>
        <p:txBody>
          <a:bodyPr>
            <a:noAutofit/>
          </a:bodyPr>
          <a:p>
            <a:r>
              <a:rPr lang="en-US" altLang="zh-CN" sz="2400" b="1" smtClean="0">
                <a:sym typeface="+mn-ea"/>
              </a:rPr>
              <a:t>&gt;&gt;&gt; </a:t>
            </a:r>
            <a:r>
              <a:rPr lang="en-US" altLang="zh-CN" sz="2400" b="1">
                <a:sym typeface="+mn-ea"/>
              </a:rPr>
              <a:t>list2 = [1, 2, 3, 4, 5, 6]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list2.pop()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默认弹出并返回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list2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的尾部元素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6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>
                <a:sym typeface="+mn-ea"/>
              </a:rPr>
              <a:t>6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list2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[1, 2, 3, 4, 5]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list2.pop(2)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弹出并返回指定下标位置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2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的元素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>
                <a:sym typeface="+mn-ea"/>
              </a:rPr>
              <a:t>3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list2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[1, 2, 4, 5]</a:t>
            </a:r>
            <a:endParaRPr lang="zh-CN" altLang="zh-CN" sz="2400" b="1" dirty="0"/>
          </a:p>
          <a:p>
            <a:endParaRPr lang="zh-CN" altLang="zh-CN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432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sz="2400" b="1" smtClean="0">
                <a:sym typeface="+mn-ea"/>
              </a:rPr>
              <a:t>举例</a:t>
            </a:r>
            <a:r>
              <a:rPr lang="en-US" altLang="zh-CN" sz="2400" b="1">
                <a:sym typeface="+mn-ea"/>
              </a:rPr>
              <a:t>2</a:t>
            </a:r>
            <a:r>
              <a:rPr sz="2400" b="1" smtClean="0">
                <a:sym typeface="+mn-ea"/>
              </a:rPr>
              <a:t>：</a:t>
            </a:r>
            <a:endParaRPr lang="en-US" altLang="zh-CN" sz="2400" b="1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950" y="0"/>
            <a:ext cx="11575415" cy="7294245"/>
          </a:xfrm>
        </p:spPr>
        <p:txBody>
          <a:bodyPr>
            <a:noAutofit/>
          </a:bodyPr>
          <a:p>
            <a:r>
              <a:rPr lang="en-US" altLang="zh-CN" sz="2400" b="1" smtClean="0">
                <a:sym typeface="+mn-ea"/>
              </a:rPr>
              <a:t>&gt;&gt;&gt; </a:t>
            </a:r>
            <a:r>
              <a:rPr lang="en-US" altLang="zh-CN" sz="2400" b="1">
                <a:sym typeface="+mn-ea"/>
              </a:rPr>
              <a:t>list2.extend([4, 5])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在列表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list2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后添加多个元素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>
                <a:sym typeface="+mn-ea"/>
              </a:rPr>
              <a:t>&gt;&gt;&gt; list2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[1, 2, 4, 5, 4, 5]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list2.remove(4)     </a:t>
            </a:r>
            <a:r>
              <a:rPr lang="en-US" altLang="zh-CN" sz="2400" b="1" smtClean="0">
                <a:sym typeface="+mn-ea"/>
              </a:rPr>
              <a:t>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删除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list2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中首个值为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4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的元素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>
                <a:sym typeface="+mn-ea"/>
              </a:rPr>
              <a:t>&gt;&gt;&gt; list2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[1, 2, 5, 4, 5]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&gt;&gt;&gt;del list2[2]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删除下标位置为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2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的元素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>
                <a:sym typeface="+mn-ea"/>
              </a:rPr>
              <a:t>&gt;&gt;&gt; list2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[1, 2, 4, 5]</a:t>
            </a:r>
            <a:endParaRPr lang="zh-CN" altLang="zh-CN" sz="2400" b="1" dirty="0"/>
          </a:p>
          <a:p>
            <a:r>
              <a:rPr lang="en-US" altLang="zh-CN" sz="2400" b="1">
                <a:sym typeface="+mn-ea"/>
              </a:rPr>
              <a:t>&gt;&gt;&gt; list2</a:t>
            </a:r>
            <a:r>
              <a:rPr lang="en-US" altLang="zh-CN" sz="2400" b="1" dirty="0" err="1">
                <a:sym typeface="+mn-ea"/>
              </a:rPr>
              <a:t>.clear</a:t>
            </a:r>
            <a:r>
              <a:rPr lang="en-US" altLang="zh-CN" sz="2400" b="1">
                <a:sym typeface="+mn-ea"/>
              </a:rPr>
              <a:t>()  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删除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list2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中所有元素，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list2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变为空列表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>
                <a:sym typeface="+mn-ea"/>
              </a:rPr>
              <a:t>&gt;&gt;&gt; list2                  </a:t>
            </a:r>
            <a:r>
              <a:rPr sz="2400" b="1">
                <a:sym typeface="+mn-ea"/>
              </a:rPr>
              <a:t>返回 </a:t>
            </a:r>
            <a:r>
              <a:rPr lang="en-US" altLang="zh-CN" sz="2400" b="1">
                <a:sym typeface="+mn-ea"/>
              </a:rPr>
              <a:t>[]</a:t>
            </a:r>
            <a:endParaRPr lang="zh-CN" altLang="en-US" sz="2400" b="1" dirty="0"/>
          </a:p>
          <a:p>
            <a:endParaRPr lang="zh-CN" altLang="zh-CN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432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sz="2400" b="1" smtClean="0">
                <a:sym typeface="+mn-ea"/>
              </a:rPr>
              <a:t>举例</a:t>
            </a:r>
            <a:r>
              <a:rPr lang="en-US" altLang="zh-CN" sz="2400" b="1">
                <a:sym typeface="+mn-ea"/>
              </a:rPr>
              <a:t>2</a:t>
            </a:r>
            <a:r>
              <a:rPr sz="2400" b="1" smtClean="0">
                <a:sym typeface="+mn-ea"/>
              </a:rPr>
              <a:t>：</a:t>
            </a:r>
            <a:endParaRPr lang="en-US" altLang="zh-CN" sz="2400" b="1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950" y="0"/>
            <a:ext cx="11575415" cy="7294245"/>
          </a:xfrm>
        </p:spPr>
        <p:txBody>
          <a:bodyPr>
            <a:noAutofit/>
          </a:bodyPr>
          <a:p>
            <a:r>
              <a:rPr lang="en-US" altLang="zh-CN" sz="2400">
                <a:sym typeface="+mn-ea"/>
              </a:rPr>
              <a:t>&gt;&gt;&gt; list3 = [1, 2, 3, 2, 1]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list3.index(2)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元素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2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在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list3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中首次出现的位置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1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list3.index(4)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list3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中没有元素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4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，抛出异常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 err="1">
                <a:sym typeface="+mn-ea"/>
              </a:rPr>
              <a:t>Traceback</a:t>
            </a:r>
            <a:r>
              <a:rPr lang="en-US" altLang="zh-CN" sz="2400">
                <a:sym typeface="+mn-ea"/>
              </a:rPr>
              <a:t> (most recent call last):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  File "&lt;pyshell#4&gt;", line 1, in &lt;module&gt;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    list3.index(4)</a:t>
            </a:r>
            <a:endParaRPr lang="zh-CN" altLang="zh-CN" sz="2400" dirty="0"/>
          </a:p>
          <a:p>
            <a:r>
              <a:rPr lang="en-US" altLang="zh-CN" sz="2400" dirty="0" err="1">
                <a:sym typeface="+mn-ea"/>
              </a:rPr>
              <a:t>ValueError</a:t>
            </a:r>
            <a:r>
              <a:rPr lang="en-US" altLang="zh-CN" sz="2400">
                <a:sym typeface="+mn-ea"/>
              </a:rPr>
              <a:t>: 4 is not in </a:t>
            </a:r>
            <a:r>
              <a:rPr lang="en-US" altLang="zh-CN" sz="2400" smtClean="0">
                <a:sym typeface="+mn-ea"/>
              </a:rPr>
              <a:t>list</a:t>
            </a:r>
            <a:endParaRPr lang="en-US" altLang="zh-CN" sz="2400" dirty="0" smtClean="0"/>
          </a:p>
          <a:p>
            <a:endParaRPr lang="zh-CN" altLang="zh-CN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432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sz="2400" b="1" smtClean="0">
                <a:sym typeface="+mn-ea"/>
              </a:rPr>
              <a:t>举例</a:t>
            </a:r>
            <a:r>
              <a:rPr lang="en-US" altLang="zh-CN" sz="2400" b="1">
                <a:sym typeface="+mn-ea"/>
              </a:rPr>
              <a:t>3</a:t>
            </a:r>
            <a:r>
              <a:rPr sz="2400" b="1" smtClean="0">
                <a:sym typeface="+mn-ea"/>
              </a:rPr>
              <a:t>：</a:t>
            </a:r>
            <a:endParaRPr lang="en-US" altLang="zh-CN" sz="2400" b="1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950" y="0"/>
            <a:ext cx="11575415" cy="7294245"/>
          </a:xfrm>
        </p:spPr>
        <p:txBody>
          <a:bodyPr>
            <a:noAutofit/>
          </a:bodyPr>
          <a:p>
            <a:r>
              <a:rPr lang="en-US" altLang="zh-CN" sz="2400">
                <a:sym typeface="+mn-ea"/>
              </a:rPr>
              <a:t>&gt;&gt;&gt; list4 = [1, 2, 3, 3, 2, 4, 2]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list4.count(2)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元素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2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在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list4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中出现的次数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3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list4.count(6)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在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list4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中没有元素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6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，返回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0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 smtClean="0">
                <a:sym typeface="+mn-ea"/>
              </a:rPr>
              <a:t>0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>
                <a:sym typeface="+mn-ea"/>
              </a:rPr>
              <a:t>&gt;&gt;&gt; list5 = [1, 2, 3, 4, 5, 6, 7, 8, 9, 10]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list5.reverse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()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           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对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list5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逆序（翻转）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list5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[10, 9, 8, 7, 6, 5, 4, 3, 2, 1]</a:t>
            </a:r>
            <a:endParaRPr lang="zh-CN" altLang="zh-CN" sz="2400" dirty="0"/>
          </a:p>
          <a:p>
            <a:endParaRPr lang="zh-CN" altLang="zh-CN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432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sz="2400" b="1" smtClean="0">
                <a:sym typeface="+mn-ea"/>
              </a:rPr>
              <a:t>举例</a:t>
            </a:r>
            <a:r>
              <a:rPr lang="en-US" altLang="zh-CN" sz="2400" b="1">
                <a:sym typeface="+mn-ea"/>
              </a:rPr>
              <a:t>3</a:t>
            </a:r>
            <a:r>
              <a:rPr sz="2400" b="1" smtClean="0">
                <a:sym typeface="+mn-ea"/>
              </a:rPr>
              <a:t>：</a:t>
            </a:r>
            <a:endParaRPr lang="en-US" altLang="zh-CN" sz="2400" b="1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435" y="0"/>
            <a:ext cx="11758930" cy="6858635"/>
          </a:xfrm>
        </p:spPr>
        <p:txBody>
          <a:bodyPr>
            <a:noAutofit/>
          </a:bodyPr>
          <a:p>
            <a:r>
              <a:rPr lang="en-US" altLang="zh-CN" sz="2400">
                <a:sym typeface="+mn-ea"/>
              </a:rPr>
              <a:t>&gt;&gt;&gt; list6 = [10, 4, 2, 6, 1, 7, 3, 9, 8, 5]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list6.sort()           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默认按元素的值进行升序排序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list6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[1, 2, 3, 4, 5, 6, 7, 8, 9, 10]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list6 = [10, 4, 2, 6, 1, 7, 3, 9, 8, 5]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list6.sort(reverse=True) </a:t>
            </a:r>
            <a:r>
              <a:rPr lang="en-US" altLang="zh-CN" sz="2400" smtClean="0">
                <a:sym typeface="+mn-ea"/>
              </a:rPr>
              <a:t>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降序排序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list6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[10, 9, 8, 7, 6, 5, 4, 3, 2, 1]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list6 = [23, 21, 345, 6, 98, 110]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list6.sort(key=</a:t>
            </a:r>
            <a:r>
              <a:rPr lang="en-US" altLang="zh-CN" sz="2400" dirty="0" err="1">
                <a:sym typeface="+mn-ea"/>
              </a:rPr>
              <a:t>str</a:t>
            </a:r>
            <a:r>
              <a:rPr lang="en-US" altLang="zh-CN" sz="2400">
                <a:sym typeface="+mn-ea"/>
              </a:rPr>
              <a:t>, reverse=True)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将列表元素转换为字符串后再降序排序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[98, 6, 345, 23, 21, 110</a:t>
            </a:r>
            <a:r>
              <a:rPr lang="en-US" altLang="zh-CN" sz="2400" smtClean="0">
                <a:sym typeface="+mn-ea"/>
              </a:rPr>
              <a:t>]</a:t>
            </a:r>
            <a:endParaRPr lang="en-US" altLang="zh-CN" sz="2400" dirty="0" smtClean="0"/>
          </a:p>
          <a:p>
            <a:endParaRPr lang="zh-CN" altLang="zh-CN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432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sz="2400" b="1" smtClean="0">
                <a:sym typeface="+mn-ea"/>
              </a:rPr>
              <a:t>举例</a:t>
            </a:r>
            <a:r>
              <a:rPr lang="en-US" altLang="zh-CN" sz="2400" b="1">
                <a:sym typeface="+mn-ea"/>
              </a:rPr>
              <a:t>4</a:t>
            </a:r>
            <a:r>
              <a:rPr sz="2400" b="1" smtClean="0">
                <a:sym typeface="+mn-ea"/>
              </a:rPr>
              <a:t>：</a:t>
            </a:r>
            <a:endParaRPr lang="en-US" altLang="zh-CN" sz="2400" b="1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216785" y="2292350"/>
            <a:ext cx="7759065" cy="1276350"/>
          </a:xfrm>
        </p:spPr>
        <p:txBody>
          <a:bodyPr/>
          <a:lstStyle/>
          <a:p>
            <a:r>
              <a:rPr lang="en-US" dirty="0">
                <a:latin typeface="+mj-lt"/>
                <a:ea typeface="+mj-ea"/>
                <a:sym typeface="+mn-ea"/>
              </a:rPr>
              <a:t>6.1 </a:t>
            </a:r>
            <a:r>
              <a:rPr lang="zh-CN" altLang="en-US" dirty="0">
                <a:latin typeface="+mj-lt"/>
                <a:ea typeface="+mj-ea"/>
                <a:sym typeface="+mn-ea"/>
              </a:rPr>
              <a:t>序列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8190" y="0"/>
            <a:ext cx="11433175" cy="6858635"/>
          </a:xfrm>
        </p:spPr>
        <p:txBody>
          <a:bodyPr>
            <a:noAutofit/>
          </a:bodyPr>
          <a:p>
            <a:r>
              <a:rPr lang="en-US" altLang="zh-CN" sz="2400">
                <a:sym typeface="+mn-ea"/>
              </a:rPr>
              <a:t>&gt;&gt;&gt; x= [1, 2, 3, 4, 5]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list7 = </a:t>
            </a:r>
            <a:r>
              <a:rPr lang="en-US" altLang="zh-CN" sz="2400" dirty="0" err="1">
                <a:sym typeface="+mn-ea"/>
              </a:rPr>
              <a:t>x.copy</a:t>
            </a:r>
            <a:r>
              <a:rPr lang="en-US" altLang="zh-CN" sz="2400">
                <a:sym typeface="+mn-ea"/>
              </a:rPr>
              <a:t>()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复制列表到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list7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list7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[1, 2, 3, 4, 5]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x[0] = 10 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改变元素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x[0]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的值，不影响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list7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x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[10, 2, 3, 4, 5]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list7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[1, 2, 3, 4, 5]</a:t>
            </a:r>
            <a:endParaRPr lang="zh-CN" altLang="zh-CN" sz="2400" dirty="0"/>
          </a:p>
          <a:p>
            <a:endParaRPr lang="zh-CN" altLang="zh-CN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432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sz="2400" b="1" smtClean="0">
                <a:sym typeface="+mn-ea"/>
              </a:rPr>
              <a:t>举例</a:t>
            </a:r>
            <a:r>
              <a:rPr lang="en-US" altLang="zh-CN" sz="2400" b="1">
                <a:sym typeface="+mn-ea"/>
              </a:rPr>
              <a:t>4</a:t>
            </a:r>
            <a:r>
              <a:rPr sz="2400" b="1" smtClean="0">
                <a:sym typeface="+mn-ea"/>
              </a:rPr>
              <a:t>：</a:t>
            </a:r>
            <a:endParaRPr lang="en-US" altLang="zh-CN" sz="2400" b="1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225" y="0"/>
            <a:ext cx="11661140" cy="6858635"/>
          </a:xfrm>
        </p:spPr>
        <p:txBody>
          <a:bodyPr>
            <a:noAutofit/>
          </a:bodyPr>
          <a:p>
            <a:r>
              <a:rPr altLang="zh-CN" sz="2400">
                <a:sym typeface="+mn-ea"/>
              </a:rPr>
              <a:t>对于列表的复制还可以使用赋值运算符</a:t>
            </a:r>
            <a:r>
              <a:rPr lang="en-US" altLang="zh-CN" sz="2400">
                <a:sym typeface="+mn-ea"/>
              </a:rPr>
              <a:t>=</a:t>
            </a:r>
            <a:r>
              <a:rPr altLang="zh-CN" sz="2400">
                <a:sym typeface="+mn-ea"/>
              </a:rPr>
              <a:t>来实现，但是该方法与</a:t>
            </a:r>
            <a:r>
              <a:rPr lang="en-US" altLang="zh-CN" sz="2400">
                <a:sym typeface="+mn-ea"/>
              </a:rPr>
              <a:t>copy()</a:t>
            </a:r>
            <a:r>
              <a:rPr altLang="zh-CN" sz="2400">
                <a:sym typeface="+mn-ea"/>
              </a:rPr>
              <a:t>方法意义不同。例如：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x = [1, 2, 3, 4, 5]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list7 = x   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赋值运算，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x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和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list7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指向同一个列表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x[0] = 10  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x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发生改变，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list7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也立刻发生改变</a:t>
            </a:r>
            <a:endParaRPr lang="zh-CN" altLang="zh-CN" sz="2400" dirty="0">
              <a:solidFill>
                <a:srgbClr val="FF0000"/>
              </a:solidFill>
            </a:endParaRPr>
          </a:p>
          <a:p>
            <a:r>
              <a:rPr lang="en-US" altLang="zh-CN" sz="2400">
                <a:sym typeface="+mn-ea"/>
              </a:rPr>
              <a:t>&gt;&gt;&gt; x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[10, 2, 3, 4, 5]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list7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[10, 2, 3, 4, 5]</a:t>
            </a:r>
            <a:endParaRPr lang="zh-CN" altLang="zh-CN" sz="2400" dirty="0"/>
          </a:p>
          <a:p>
            <a:r>
              <a:rPr lang="en-US" altLang="zh-CN" sz="2400">
                <a:sym typeface="+mn-ea"/>
              </a:rPr>
              <a:t>&gt;&gt;&gt; list7[2] = 30  </a:t>
            </a:r>
            <a:r>
              <a:rPr lang="en-US" altLang="zh-CN" sz="2400" smtClean="0">
                <a:sym typeface="+mn-ea"/>
              </a:rPr>
              <a:t>    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list7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发生改变，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x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也立刻发生改变</a:t>
            </a:r>
            <a:endParaRPr lang="zh-CN" altLang="zh-CN" sz="2400" dirty="0">
              <a:solidFill>
                <a:srgbClr val="FF0000"/>
              </a:solidFill>
            </a:endParaRPr>
          </a:p>
          <a:p>
            <a:endParaRPr lang="zh-CN" altLang="zh-CN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432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sz="2400" b="1" smtClean="0">
                <a:sym typeface="+mn-ea"/>
              </a:rPr>
              <a:t>举例</a:t>
            </a:r>
            <a:r>
              <a:rPr lang="en-US" altLang="zh-CN" sz="2400" b="1">
                <a:sym typeface="+mn-ea"/>
              </a:rPr>
              <a:t>5</a:t>
            </a:r>
            <a:r>
              <a:rPr sz="2400" b="1" smtClean="0">
                <a:sym typeface="+mn-ea"/>
              </a:rPr>
              <a:t>：</a:t>
            </a:r>
            <a:endParaRPr lang="en-US" altLang="zh-CN" sz="2400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3973195" y="5905500"/>
            <a:ext cx="255587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ym typeface="+mn-ea"/>
              </a:rPr>
              <a:t>&gt;&gt;&gt; x</a:t>
            </a:r>
            <a:endParaRPr lang="zh-CN" altLang="zh-CN" sz="2800" dirty="0"/>
          </a:p>
          <a:p>
            <a:pPr algn="l"/>
            <a:r>
              <a:rPr lang="en-US" altLang="zh-CN" sz="2800">
                <a:sym typeface="+mn-ea"/>
              </a:rPr>
              <a:t>[10, 2, 30, 4, 5]</a:t>
            </a:r>
            <a:endParaRPr lang="en-US" altLang="zh-CN" sz="2800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0555" y="5905500"/>
            <a:ext cx="255587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ym typeface="+mn-ea"/>
              </a:rPr>
              <a:t>&gt;&gt;&gt; list7</a:t>
            </a:r>
            <a:endParaRPr lang="zh-CN" altLang="zh-CN" sz="2800" dirty="0"/>
          </a:p>
          <a:p>
            <a:pPr algn="l"/>
            <a:r>
              <a:rPr lang="en-US" altLang="zh-CN" sz="2800">
                <a:sym typeface="+mn-ea"/>
              </a:rPr>
              <a:t>[10, 2, 30, 4, 5]</a:t>
            </a:r>
            <a:endParaRPr lang="en-US" altLang="zh-CN" sz="2800" dirty="0"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列表的遍历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9062085" cy="1548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2400" dirty="0" smtClean="0"/>
              <a:t>第一</a:t>
            </a:r>
            <a:r>
              <a:rPr lang="zh-CN" altLang="zh-CN" sz="2400" dirty="0"/>
              <a:t>种写法是使用</a:t>
            </a:r>
            <a:r>
              <a:rPr lang="en-US" altLang="zh-CN" sz="2400" dirty="0"/>
              <a:t>in</a:t>
            </a:r>
            <a:r>
              <a:rPr lang="zh-CN" altLang="zh-CN" sz="2400" dirty="0"/>
              <a:t>运算符，无需知道列表的长度。例如：</a:t>
            </a:r>
            <a:endParaRPr lang="zh-CN" altLang="zh-CN" sz="2400" dirty="0"/>
          </a:p>
          <a:p>
            <a:endParaRPr lang="zh-CN" altLang="zh-C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991360" y="1685925"/>
            <a:ext cx="7515860" cy="23069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&gt;&gt;&gt; list8 = [1, 2, 3, 4, 5, 6, 7, 8]</a:t>
            </a:r>
            <a:endParaRPr lang="zh-CN" altLang="zh-CN" sz="2400" dirty="0"/>
          </a:p>
          <a:p>
            <a:r>
              <a:rPr lang="en-US" altLang="zh-CN" sz="2400" dirty="0"/>
              <a:t>&gt;&gt;&gt;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in list8:</a:t>
            </a:r>
            <a:endParaRPr lang="zh-CN" altLang="zh-CN" sz="2400" dirty="0"/>
          </a:p>
          <a:p>
            <a:r>
              <a:rPr lang="en-US" altLang="zh-CN" sz="2400" dirty="0"/>
              <a:t>	if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% 2 == 1:</a:t>
            </a:r>
            <a:endParaRPr lang="zh-CN" altLang="zh-CN" sz="2400" dirty="0"/>
          </a:p>
          <a:p>
            <a:r>
              <a:rPr lang="en-US" altLang="zh-CN" sz="2400" dirty="0"/>
              <a:t>		print(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end=' ')</a:t>
            </a:r>
            <a:endParaRPr lang="zh-CN" altLang="zh-CN" sz="2400" dirty="0"/>
          </a:p>
          <a:p>
            <a:r>
              <a:rPr lang="en-US" altLang="zh-CN" sz="2400" dirty="0"/>
              <a:t> </a:t>
            </a:r>
            <a:endParaRPr lang="zh-CN" altLang="zh-CN" sz="2400" dirty="0"/>
          </a:p>
          <a:p>
            <a:r>
              <a:rPr lang="en-US" altLang="zh-CN" sz="2400" dirty="0"/>
              <a:t>1 3 5 7</a:t>
            </a:r>
            <a:endParaRPr lang="zh-CN" altLang="zh-C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70000" y="4069075"/>
            <a:ext cx="93084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spc="150" noProof="1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第二种写法是使用</a:t>
            </a:r>
            <a:r>
              <a:rPr lang="en-US" altLang="zh-CN" sz="2400" spc="150" noProof="1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len()</a:t>
            </a:r>
            <a:r>
              <a:rPr lang="zh-CN" altLang="zh-CN" sz="2400" spc="150" noProof="1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函数确定列表长度后再进行遍历。例如：</a:t>
            </a:r>
            <a:endParaRPr lang="zh-CN" altLang="zh-CN" sz="2400" spc="150" noProof="1" smtClean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  <a:p>
            <a:endParaRPr lang="zh-CN" altLang="zh-CN" sz="2400" spc="150" noProof="1" dirty="0" smtClean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1360" y="4652645"/>
            <a:ext cx="7515225" cy="19380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&gt;&gt;&gt;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in range(</a:t>
            </a:r>
            <a:r>
              <a:rPr lang="en-US" altLang="zh-CN" sz="2400" dirty="0" err="1"/>
              <a:t>len</a:t>
            </a:r>
            <a:r>
              <a:rPr lang="en-US" altLang="zh-CN" sz="2400" dirty="0"/>
              <a:t>(list8)):</a:t>
            </a:r>
            <a:endParaRPr lang="zh-CN" altLang="zh-CN" sz="2400" dirty="0"/>
          </a:p>
          <a:p>
            <a:r>
              <a:rPr lang="en-US" altLang="zh-CN" sz="2400" dirty="0"/>
              <a:t>	if i%2==0:</a:t>
            </a:r>
            <a:endParaRPr lang="zh-CN" altLang="zh-CN" sz="2400" dirty="0"/>
          </a:p>
          <a:p>
            <a:r>
              <a:rPr lang="en-US" altLang="zh-CN" sz="2400" dirty="0"/>
              <a:t>		print(list8[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],end=' ')</a:t>
            </a:r>
            <a:endParaRPr lang="zh-CN" altLang="zh-CN" sz="2400" dirty="0"/>
          </a:p>
          <a:p>
            <a:r>
              <a:rPr lang="en-US" altLang="zh-CN" sz="2400" dirty="0"/>
              <a:t>	</a:t>
            </a:r>
            <a:endParaRPr lang="zh-CN" altLang="zh-CN" sz="2400" dirty="0"/>
          </a:p>
          <a:p>
            <a:r>
              <a:rPr lang="en-US" altLang="zh-CN" sz="2400" dirty="0"/>
              <a:t>1 3 5 7</a:t>
            </a:r>
            <a:endParaRPr lang="zh-CN" altLang="zh-CN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6.2.5 </a:t>
            </a:r>
            <a:r>
              <a:rPr lang="zh-CN" altLang="en-US" dirty="0" smtClean="0"/>
              <a:t>列表</a:t>
            </a:r>
            <a:r>
              <a:rPr lang="zh-CN" altLang="en-US" dirty="0"/>
              <a:t>的</a:t>
            </a:r>
            <a:r>
              <a:rPr lang="zh-CN" altLang="en-US" dirty="0" smtClean="0"/>
              <a:t>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368" y="1124744"/>
            <a:ext cx="4561979" cy="1260743"/>
          </a:xfrm>
        </p:spPr>
        <p:txBody>
          <a:bodyPr>
            <a:normAutofit fontScale="92500" lnSpcReduction="20000"/>
          </a:bodyPr>
          <a:lstStyle/>
          <a:p>
            <a:r>
              <a:rPr lang="zh-CN" altLang="zh-CN" dirty="0"/>
              <a:t>格式一：</a:t>
            </a:r>
            <a:r>
              <a:rPr lang="en-US" altLang="zh-CN" dirty="0"/>
              <a:t>x[</a:t>
            </a:r>
            <a:r>
              <a:rPr lang="en-US" altLang="zh-CN" dirty="0" err="1"/>
              <a:t>start:end:step</a:t>
            </a:r>
            <a:r>
              <a:rPr lang="en-US" altLang="zh-CN" dirty="0"/>
              <a:t>]</a:t>
            </a:r>
            <a:endParaRPr lang="zh-CN" altLang="zh-CN" dirty="0"/>
          </a:p>
          <a:p>
            <a:r>
              <a:rPr lang="zh-CN" altLang="zh-CN" dirty="0"/>
              <a:t>格式二：</a:t>
            </a:r>
            <a:r>
              <a:rPr lang="en-US" altLang="zh-CN" dirty="0"/>
              <a:t>x[</a:t>
            </a:r>
            <a:r>
              <a:rPr lang="en-US" altLang="zh-CN" dirty="0" err="1"/>
              <a:t>start:end</a:t>
            </a:r>
            <a:r>
              <a:rPr lang="en-US" altLang="zh-CN" dirty="0"/>
              <a:t>]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6.2.5 </a:t>
            </a:r>
            <a:r>
              <a:rPr lang="zh-CN" altLang="en-US" dirty="0" smtClean="0"/>
              <a:t>列表</a:t>
            </a:r>
            <a:r>
              <a:rPr lang="zh-CN" altLang="en-US" dirty="0"/>
              <a:t>的</a:t>
            </a:r>
            <a:r>
              <a:rPr lang="zh-CN" altLang="en-US" dirty="0" smtClean="0"/>
              <a:t>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670" y="1124585"/>
            <a:ext cx="11266805" cy="57327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000" b="1" smtClean="0">
                <a:sym typeface="+mn-ea"/>
              </a:rPr>
              <a:t>&gt;&gt;&gt; </a:t>
            </a:r>
            <a:r>
              <a:rPr lang="en-US" altLang="zh-CN" sz="2000" b="1">
                <a:sym typeface="+mn-ea"/>
              </a:rPr>
              <a:t>list1 = [1, 2, 3, 4, 5, 6, 7, 8, 9, 10]</a:t>
            </a:r>
            <a:endParaRPr lang="zh-CN" altLang="zh-CN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ym typeface="+mn-ea"/>
              </a:rPr>
              <a:t>&gt;&gt;&gt; list1[0:10:1]     </a:t>
            </a:r>
            <a:r>
              <a:rPr lang="en-US" altLang="zh-CN" sz="2000" b="1" smtClean="0">
                <a:sym typeface="+mn-ea"/>
              </a:rPr>
              <a:t>      </a:t>
            </a:r>
            <a:r>
              <a:rPr lang="en-US" altLang="zh-CN" sz="2000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正向截取列表所有元素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ym typeface="+mn-ea"/>
              </a:rPr>
              <a:t>[1, 2, 3, 4, 5, 6, 7, 8, 9, 10]</a:t>
            </a:r>
            <a:endParaRPr lang="zh-CN" altLang="zh-CN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 smtClean="0">
                <a:sym typeface="+mn-ea"/>
              </a:rPr>
              <a:t>&gt;&gt;&gt; </a:t>
            </a:r>
            <a:r>
              <a:rPr lang="en-US" altLang="zh-CN" sz="2000" b="1">
                <a:sym typeface="+mn-ea"/>
              </a:rPr>
              <a:t>list1[::]     </a:t>
            </a:r>
            <a:r>
              <a:rPr lang="en-US" altLang="zh-CN" sz="2000" b="1" smtClean="0">
                <a:sym typeface="+mn-ea"/>
              </a:rPr>
              <a:t>            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默认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start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为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0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end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为</a:t>
            </a:r>
            <a:r>
              <a:rPr lang="en-US" altLang="zh-CN" sz="2000" b="1" dirty="0" err="1">
                <a:solidFill>
                  <a:srgbClr val="FF0000"/>
                </a:solidFill>
                <a:sym typeface="+mn-ea"/>
              </a:rPr>
              <a:t>len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(list1)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，步长为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1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ym typeface="+mn-ea"/>
              </a:rPr>
              <a:t>[1, 2, 3, 4, 5, 6, 7, 8, 9, 10]</a:t>
            </a:r>
            <a:endParaRPr lang="zh-CN" altLang="zh-CN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ym typeface="+mn-ea"/>
              </a:rPr>
              <a:t>&gt;&gt;&gt; list1[::2]      </a:t>
            </a:r>
            <a:r>
              <a:rPr lang="en-US" altLang="zh-CN" sz="2000" b="1" smtClean="0">
                <a:sym typeface="+mn-ea"/>
              </a:rPr>
              <a:t>         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正向截取，步长为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2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ym typeface="+mn-ea"/>
              </a:rPr>
              <a:t>[1, 3, 5, 7, 9]</a:t>
            </a:r>
            <a:endParaRPr lang="zh-CN" altLang="zh-CN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 smtClean="0">
                <a:sym typeface="+mn-ea"/>
              </a:rPr>
              <a:t>&gt;&gt;&gt; </a:t>
            </a:r>
            <a:r>
              <a:rPr lang="en-US" altLang="zh-CN" sz="2000" b="1">
                <a:sym typeface="+mn-ea"/>
              </a:rPr>
              <a:t>list1[::-1]     </a:t>
            </a:r>
            <a:r>
              <a:rPr lang="en-US" altLang="zh-CN" sz="2000" b="1" smtClean="0">
                <a:sym typeface="+mn-ea"/>
              </a:rPr>
              <a:t>          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反向截取，步长为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-1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ym typeface="+mn-ea"/>
              </a:rPr>
              <a:t>[10, 9, 8, 7, 6, 5, 4, 3, 2, 1]</a:t>
            </a:r>
            <a:endParaRPr lang="zh-CN" altLang="zh-CN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ym typeface="+mn-ea"/>
              </a:rPr>
              <a:t>&gt;&gt;&gt; list1[5:0:-1] 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反向截取，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start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为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5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end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为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0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（不包含），步长为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-1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ym typeface="+mn-ea"/>
              </a:rPr>
              <a:t>[6, 5, 4, 3, 2]</a:t>
            </a:r>
            <a:endParaRPr lang="zh-CN" altLang="zh-CN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ym typeface="+mn-ea"/>
              </a:rPr>
              <a:t>&gt;&gt;&gt; list1[-2:-6:-1]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反向截取，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start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为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-2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end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为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-6</a:t>
            </a:r>
            <a:r>
              <a:rPr altLang="zh-CN" sz="2000" b="1">
                <a:solidFill>
                  <a:srgbClr val="FF0000"/>
                </a:solidFill>
                <a:sym typeface="+mn-ea"/>
              </a:rPr>
              <a:t>（不包含），步长为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-1</a:t>
            </a:r>
            <a:endParaRPr lang="zh-CN" altLang="zh-CN" sz="20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ym typeface="+mn-ea"/>
              </a:rPr>
              <a:t>[9, 8, 7, 6</a:t>
            </a:r>
            <a:r>
              <a:rPr lang="en-US" altLang="zh-CN" sz="2000" b="1" smtClean="0">
                <a:sym typeface="+mn-ea"/>
              </a:rPr>
              <a:t>]</a:t>
            </a:r>
            <a:endParaRPr lang="zh-CN" altLang="zh-CN" sz="2000" b="1" dirty="0"/>
          </a:p>
          <a:p>
            <a:pPr marL="0" indent="0">
              <a:buNone/>
            </a:pPr>
            <a:endParaRPr lang="zh-CN" altLang="zh-CN" sz="2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1439525" cy="716915"/>
          </a:xfrm>
        </p:spPr>
        <p:txBody>
          <a:bodyPr/>
          <a:lstStyle/>
          <a:p>
            <a:r>
              <a:rPr altLang="zh-CN" smtClean="0">
                <a:sym typeface="+mn-ea"/>
              </a:rPr>
              <a:t>切片</a:t>
            </a:r>
            <a:r>
              <a:rPr smtClean="0">
                <a:sym typeface="+mn-ea"/>
              </a:rPr>
              <a:t>还可以</a:t>
            </a:r>
            <a:r>
              <a:rPr altLang="zh-CN" smtClean="0">
                <a:sym typeface="+mn-ea"/>
              </a:rPr>
              <a:t>实现</a:t>
            </a:r>
            <a:r>
              <a:rPr altLang="zh-CN">
                <a:sym typeface="+mn-ea"/>
              </a:rPr>
              <a:t>列表元素的增加、删除、修改及复制功能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670" y="1124585"/>
            <a:ext cx="11266805" cy="57327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sym typeface="+mn-ea"/>
              </a:rPr>
              <a:t>&gt;&gt;&gt; list1 = [1, 2, 3, 4, 5]</a:t>
            </a:r>
            <a:endParaRPr lang="zh-CN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sym typeface="+mn-ea"/>
              </a:rPr>
              <a:t>&gt;&gt;&gt; list1[</a:t>
            </a:r>
            <a:r>
              <a:rPr lang="en-US" altLang="zh-CN" sz="2400" b="1" dirty="0" err="1">
                <a:sym typeface="+mn-ea"/>
              </a:rPr>
              <a:t>len</a:t>
            </a:r>
            <a:r>
              <a:rPr lang="en-US" altLang="zh-CN" sz="2400" b="1">
                <a:sym typeface="+mn-ea"/>
              </a:rPr>
              <a:t>(list1):] = [9]      </a:t>
            </a:r>
            <a:r>
              <a:rPr lang="en-US" altLang="zh-CN" sz="2400" b="1" smtClean="0"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sym typeface="+mn-ea"/>
              </a:rPr>
              <a:t>#</a:t>
            </a:r>
            <a:r>
              <a:rPr altLang="zh-CN" sz="2400" b="1" smtClean="0">
                <a:solidFill>
                  <a:srgbClr val="FF0000"/>
                </a:solidFill>
                <a:sym typeface="+mn-ea"/>
              </a:rPr>
              <a:t>在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列表的尾部添加一个元素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sym typeface="+mn-ea"/>
              </a:rPr>
              <a:t>&gt;&gt;&gt; list1</a:t>
            </a:r>
            <a:endParaRPr lang="zh-CN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sym typeface="+mn-ea"/>
              </a:rPr>
              <a:t>[1, 2, 3, 4, 5, 9</a:t>
            </a:r>
            <a:r>
              <a:rPr lang="en-US" altLang="zh-CN" sz="2400" b="1" smtClean="0">
                <a:sym typeface="+mn-ea"/>
              </a:rPr>
              <a:t>]</a:t>
            </a:r>
            <a:endParaRPr lang="en-US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smtClean="0">
                <a:sym typeface="+mn-ea"/>
              </a:rPr>
              <a:t>&gt;&gt;&gt; </a:t>
            </a:r>
            <a:r>
              <a:rPr lang="en-US" altLang="zh-CN" sz="2400" b="1">
                <a:sym typeface="+mn-ea"/>
              </a:rPr>
              <a:t>list1[:0] = [7, 8]           </a:t>
            </a:r>
            <a:r>
              <a:rPr sz="2400" b="1" smtClean="0">
                <a:sym typeface="+mn-ea"/>
              </a:rPr>
              <a:t>　</a:t>
            </a:r>
            <a:r>
              <a:rPr lang="en-US" altLang="zh-CN" sz="2400" b="1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在列表的首部添加多个元素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sym typeface="+mn-ea"/>
              </a:rPr>
              <a:t>&gt;&gt;&gt; list1</a:t>
            </a:r>
            <a:endParaRPr lang="zh-CN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sym typeface="+mn-ea"/>
              </a:rPr>
              <a:t>[7, 8, 1, 2, 3, 4, 5, </a:t>
            </a:r>
            <a:r>
              <a:rPr lang="en-US" altLang="zh-CN" sz="2400" b="1" smtClean="0">
                <a:sym typeface="+mn-ea"/>
              </a:rPr>
              <a:t>9]</a:t>
            </a:r>
            <a:endParaRPr lang="zh-CN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sym typeface="+mn-ea"/>
              </a:rPr>
              <a:t>&gt;&gt;&gt; list1[2:2]=[11]        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在列表的指定位置添加（插入）一个元素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sym typeface="+mn-ea"/>
              </a:rPr>
              <a:t>&gt;&gt;&gt; list1</a:t>
            </a:r>
            <a:endParaRPr lang="zh-CN" altLang="zh-CN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sym typeface="+mn-ea"/>
              </a:rPr>
              <a:t>[7, 8, 11, 1, 2, 3, 4, 5, </a:t>
            </a:r>
            <a:r>
              <a:rPr lang="en-US" altLang="zh-CN" sz="2400" b="1" smtClean="0">
                <a:sym typeface="+mn-ea"/>
              </a:rPr>
              <a:t>9]</a:t>
            </a:r>
            <a:endParaRPr lang="en-US" altLang="zh-CN" sz="2400" b="1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>
              <a:buNone/>
            </a:pPr>
            <a:r>
              <a:rPr sz="2000" b="1" smtClean="0">
                <a:sym typeface="+mn-ea"/>
              </a:rPr>
              <a:t>举例２：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1439525" cy="716915"/>
          </a:xfrm>
        </p:spPr>
        <p:txBody>
          <a:bodyPr/>
          <a:lstStyle/>
          <a:p>
            <a:r>
              <a:rPr altLang="zh-CN" smtClean="0">
                <a:sym typeface="+mn-ea"/>
              </a:rPr>
              <a:t>切片</a:t>
            </a:r>
            <a:r>
              <a:rPr smtClean="0">
                <a:sym typeface="+mn-ea"/>
              </a:rPr>
              <a:t>还可以</a:t>
            </a:r>
            <a:r>
              <a:rPr altLang="zh-CN" smtClean="0">
                <a:sym typeface="+mn-ea"/>
              </a:rPr>
              <a:t>实现</a:t>
            </a:r>
            <a:r>
              <a:rPr altLang="zh-CN">
                <a:sym typeface="+mn-ea"/>
              </a:rPr>
              <a:t>列表元素的增加、删除、修改及复制功能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1124585"/>
            <a:ext cx="11673840" cy="57327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sym typeface="+mn-ea"/>
              </a:rPr>
              <a:t>&gt;&gt;&gt; list1[:3] = [-2, -1, 0]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使用切片替换列表中的元素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smtClean="0">
                <a:sym typeface="+mn-ea"/>
              </a:rPr>
              <a:t>&gt;&gt;&gt; </a:t>
            </a:r>
            <a:r>
              <a:rPr lang="en-US" altLang="zh-CN" sz="2400">
                <a:sym typeface="+mn-ea"/>
              </a:rPr>
              <a:t>list1</a:t>
            </a:r>
            <a:endParaRPr lang="zh-CN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sym typeface="+mn-ea"/>
              </a:rPr>
              <a:t>[-2, -1, 0, 1, 2, 3, 4, 5, </a:t>
            </a:r>
            <a:r>
              <a:rPr lang="en-US" altLang="zh-CN" sz="2400" smtClean="0">
                <a:sym typeface="+mn-ea"/>
              </a:rPr>
              <a:t>9]</a:t>
            </a:r>
            <a:endParaRPr lang="zh-CN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smtClean="0">
                <a:sym typeface="+mn-ea"/>
              </a:rPr>
              <a:t>&gt;&gt;&gt; </a:t>
            </a:r>
            <a:r>
              <a:rPr lang="en-US" altLang="zh-CN" sz="2400">
                <a:sym typeface="+mn-ea"/>
              </a:rPr>
              <a:t>list1[::2] = [8] * 5    </a:t>
            </a:r>
            <a:endParaRPr lang="en-US" altLang="zh-CN" sz="2400"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sym typeface="+mn-ea"/>
              </a:rPr>
              <a:t>              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隔一个修改一个，切片不连续时等号两边列表长度必须相等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sym typeface="+mn-ea"/>
              </a:rPr>
              <a:t>&gt;&gt;&gt; list1</a:t>
            </a:r>
            <a:endParaRPr lang="zh-CN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sym typeface="+mn-ea"/>
              </a:rPr>
              <a:t>[8, -1, 8, 1, 8, 3, 8, 5, </a:t>
            </a:r>
            <a:r>
              <a:rPr lang="en-US" altLang="zh-CN" sz="2400" smtClean="0">
                <a:sym typeface="+mn-ea"/>
              </a:rPr>
              <a:t>8]</a:t>
            </a:r>
            <a:endParaRPr lang="zh-CN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sym typeface="+mn-ea"/>
              </a:rPr>
              <a:t>&gt;&gt;&gt; list1[:2] = []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删除列表中的前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2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个元素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sym typeface="+mn-ea"/>
              </a:rPr>
              <a:t>&gt;&gt;&gt; list1</a:t>
            </a:r>
            <a:endParaRPr lang="zh-CN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sym typeface="+mn-ea"/>
              </a:rPr>
              <a:t>[8, 1, 8, 3, 8, 5, </a:t>
            </a:r>
            <a:r>
              <a:rPr lang="en-US" altLang="zh-CN" sz="2400" smtClean="0">
                <a:sym typeface="+mn-ea"/>
              </a:rPr>
              <a:t>8]</a:t>
            </a:r>
            <a:endParaRPr lang="zh-CN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smtClean="0">
                <a:sym typeface="+mn-ea"/>
              </a:rPr>
              <a:t>&gt;&gt;&gt; </a:t>
            </a:r>
            <a:r>
              <a:rPr lang="en-US" altLang="zh-CN" sz="2400">
                <a:sym typeface="+mn-ea"/>
              </a:rPr>
              <a:t>list2 = list1[::]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利用切片复制，为浅复制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>
              <a:buNone/>
            </a:pPr>
            <a:r>
              <a:rPr sz="2000" b="1" smtClean="0">
                <a:sym typeface="+mn-ea"/>
              </a:rPr>
              <a:t>举例２：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6290" y="5831840"/>
            <a:ext cx="369316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>
              <a:lnSpc>
                <a:spcPct val="100000"/>
              </a:lnSpc>
              <a:buNone/>
            </a:pPr>
            <a:r>
              <a:rPr lang="en-US" altLang="zh-CN" sz="2800">
                <a:sym typeface="+mn-ea"/>
              </a:rPr>
              <a:t>&gt;&gt;&gt; list2           </a:t>
            </a:r>
            <a:r>
              <a:rPr sz="2800" smtClean="0">
                <a:sym typeface="+mn-ea"/>
              </a:rPr>
              <a:t>　　　</a:t>
            </a:r>
            <a:endParaRPr lang="en-US" altLang="zh-CN" sz="2800" dirty="0" smtClean="0"/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2800">
                <a:sym typeface="+mn-ea"/>
              </a:rPr>
              <a:t>[8, 1, 8, 3, 8, 5, 8</a:t>
            </a:r>
            <a:r>
              <a:rPr lang="en-US" altLang="zh-CN" sz="2800" smtClean="0">
                <a:sym typeface="+mn-ea"/>
              </a:rPr>
              <a:t>]</a:t>
            </a:r>
            <a:endParaRPr lang="en-US" altLang="zh-CN" sz="2800" b="1" dirty="0" smtClean="0"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6.2.6 </a:t>
            </a:r>
            <a:r>
              <a:rPr lang="zh-CN" altLang="en-US" dirty="0" smtClean="0"/>
              <a:t>列表</a:t>
            </a:r>
            <a:r>
              <a:rPr lang="zh-CN" altLang="en-US" dirty="0"/>
              <a:t>推导</a:t>
            </a:r>
            <a:r>
              <a:rPr lang="zh-CN" altLang="en-US" dirty="0" smtClean="0"/>
              <a:t>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96752"/>
                <a:ext cx="4705995" cy="262889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sz="1600" dirty="0" smtClean="0"/>
                  <a:t>语法格式：</a:t>
                </a:r>
                <a:endParaRPr lang="en-US" altLang="zh-CN" sz="1600" dirty="0" smtClean="0"/>
              </a:p>
              <a:p>
                <a:pPr marL="0" indent="0">
                  <a:buNone/>
                </a:pPr>
                <a:r>
                  <a:rPr lang="en-US" altLang="zh-CN" sz="1600" dirty="0" smtClean="0"/>
                  <a:t>[</a:t>
                </a:r>
                <a:r>
                  <a:rPr lang="en-US" altLang="zh-CN" sz="1600" dirty="0" err="1"/>
                  <a:t>expr</a:t>
                </a:r>
                <a:r>
                  <a:rPr lang="en-US" altLang="zh-CN" sz="1600" dirty="0"/>
                  <a:t> for i</a:t>
                </a:r>
                <a:r>
                  <a:rPr lang="en-US" altLang="zh-CN" sz="1600" baseline="-25000" dirty="0"/>
                  <a:t>1</a:t>
                </a:r>
                <a:r>
                  <a:rPr lang="en-US" altLang="zh-CN" sz="1600" dirty="0"/>
                  <a:t> in </a:t>
                </a:r>
                <a:r>
                  <a:rPr lang="zh-CN" altLang="zh-CN" sz="1600" dirty="0"/>
                  <a:t>序列</a:t>
                </a:r>
                <a:r>
                  <a:rPr lang="en-US" altLang="zh-CN" sz="1600" dirty="0"/>
                  <a:t>1 if condition1</a:t>
                </a:r>
                <a:endParaRPr lang="zh-CN" altLang="zh-CN" sz="1600" dirty="0"/>
              </a:p>
              <a:p>
                <a:pPr marL="0" indent="0">
                  <a:buNone/>
                </a:pPr>
                <a:r>
                  <a:rPr lang="en-US" altLang="zh-CN" sz="1600" dirty="0"/>
                  <a:t>	 for i</a:t>
                </a:r>
                <a:r>
                  <a:rPr lang="en-US" altLang="zh-CN" sz="1600" baseline="-25000" dirty="0"/>
                  <a:t>2</a:t>
                </a:r>
                <a:r>
                  <a:rPr lang="en-US" altLang="zh-CN" sz="1600" dirty="0"/>
                  <a:t> in </a:t>
                </a:r>
                <a:r>
                  <a:rPr lang="zh-CN" altLang="zh-CN" sz="1600" dirty="0"/>
                  <a:t>序列</a:t>
                </a:r>
                <a:r>
                  <a:rPr lang="en-US" altLang="zh-CN" sz="1600" dirty="0"/>
                  <a:t>2 if condition2</a:t>
                </a:r>
                <a:endParaRPr lang="zh-CN" altLang="zh-CN" sz="1600" dirty="0"/>
              </a:p>
              <a:p>
                <a:pPr marL="0" indent="0">
                  <a:buNone/>
                </a:pPr>
                <a:r>
                  <a:rPr lang="en-US" altLang="zh-CN" sz="1600" dirty="0" smtClean="0"/>
                  <a:t>	 for </a:t>
                </a:r>
                <a:r>
                  <a:rPr lang="en-US" altLang="zh-CN" sz="1600" dirty="0"/>
                  <a:t>i</a:t>
                </a:r>
                <a:r>
                  <a:rPr lang="en-US" altLang="zh-CN" sz="1600" baseline="-25000" dirty="0"/>
                  <a:t>3</a:t>
                </a:r>
                <a:r>
                  <a:rPr lang="en-US" altLang="zh-CN" sz="1600" dirty="0"/>
                  <a:t> in </a:t>
                </a:r>
                <a:r>
                  <a:rPr lang="zh-CN" altLang="zh-CN" sz="1600" dirty="0"/>
                  <a:t>序列</a:t>
                </a:r>
                <a:r>
                  <a:rPr lang="en-US" altLang="zh-CN" sz="1600" dirty="0"/>
                  <a:t>3 if condition3</a:t>
                </a:r>
                <a:endParaRPr lang="zh-CN" altLang="zh-CN" sz="1600" dirty="0"/>
              </a:p>
              <a:p>
                <a:pPr marL="0" indent="0">
                  <a:buNone/>
                </a:pPr>
                <a:r>
                  <a:rPr lang="en-US" altLang="zh-CN" sz="1600" dirty="0"/>
                  <a:t>	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/>
                      </a:rPr>
                      <m:t>⋮</m:t>
                    </m:r>
                  </m:oMath>
                </a14:m>
                <a:endParaRPr lang="zh-CN" altLang="zh-CN" sz="1600" dirty="0"/>
              </a:p>
              <a:p>
                <a:pPr marL="0" indent="0">
                  <a:buNone/>
                </a:pPr>
                <a:r>
                  <a:rPr lang="en-US" altLang="zh-CN" sz="1600" dirty="0"/>
                  <a:t>	 for </a:t>
                </a:r>
                <a:r>
                  <a:rPr lang="en-US" altLang="zh-CN" sz="1600" dirty="0" err="1"/>
                  <a:t>i</a:t>
                </a:r>
                <a:r>
                  <a:rPr lang="en-US" altLang="zh-CN" sz="1600" baseline="-25000" dirty="0" err="1"/>
                  <a:t>N</a:t>
                </a:r>
                <a:r>
                  <a:rPr lang="en-US" altLang="zh-CN" sz="1600" dirty="0"/>
                  <a:t> in</a:t>
                </a:r>
                <a:r>
                  <a:rPr lang="zh-CN" altLang="zh-CN" sz="1600" dirty="0"/>
                  <a:t>序列</a:t>
                </a:r>
                <a:r>
                  <a:rPr lang="en-US" altLang="zh-CN" sz="1600" dirty="0"/>
                  <a:t>N if </a:t>
                </a:r>
                <a:r>
                  <a:rPr lang="en-US" altLang="zh-CN" sz="1600" dirty="0" err="1"/>
                  <a:t>conditionN</a:t>
                </a:r>
                <a:r>
                  <a:rPr lang="en-US" altLang="zh-CN" sz="1600" dirty="0"/>
                  <a:t>]</a:t>
                </a:r>
                <a:endParaRPr lang="zh-CN" altLang="zh-CN" sz="16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96752"/>
                <a:ext cx="4705995" cy="2628895"/>
              </a:xfrm>
              <a:blipFill rotWithShape="1">
                <a:blip r:embed="rId1"/>
                <a:stretch>
                  <a:fillRect l="-12" t="-16" r="13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6.2.6 </a:t>
            </a:r>
            <a:r>
              <a:rPr lang="zh-CN" altLang="en-US" dirty="0" smtClean="0"/>
              <a:t>列表</a:t>
            </a:r>
            <a:r>
              <a:rPr lang="zh-CN" altLang="en-US" dirty="0"/>
              <a:t>推导</a:t>
            </a:r>
            <a:r>
              <a:rPr lang="zh-CN" altLang="en-US" dirty="0" smtClean="0"/>
              <a:t>式</a:t>
            </a:r>
            <a:endParaRPr lang="zh-CN" altLang="en-US" dirty="0"/>
          </a:p>
        </p:txBody>
      </p:sp>
      <p:sp>
        <p:nvSpPr>
          <p:cNvPr id="6" name="内容占位符 5"/>
          <p:cNvSpPr/>
          <p:nvPr>
            <p:ph idx="1"/>
          </p:nvPr>
        </p:nvSpPr>
        <p:spPr/>
        <p:txBody>
          <a:bodyPr>
            <a:normAutofit lnSpcReduction="10000"/>
          </a:bodyPr>
          <a:p>
            <a:r>
              <a:rPr smtClean="0">
                <a:sym typeface="+mn-ea"/>
              </a:rPr>
              <a:t>举例</a:t>
            </a:r>
            <a:r>
              <a:rPr lang="en-US" altLang="zh-CN" smtClean="0">
                <a:sym typeface="+mn-ea"/>
              </a:rPr>
              <a:t>1</a:t>
            </a:r>
            <a:r>
              <a:rPr smtClean="0">
                <a:sym typeface="+mn-ea"/>
              </a:rPr>
              <a:t>：</a:t>
            </a:r>
            <a:endParaRPr lang="en-US" altLang="zh-CN" dirty="0" smtClean="0"/>
          </a:p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list1 = [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** 2 for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in range(10)]    </a:t>
            </a:r>
            <a:endParaRPr lang="en-US" altLang="zh-CN"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不带条件表达式的列表推导</a:t>
            </a:r>
            <a:r>
              <a:rPr altLang="zh-CN" smtClean="0">
                <a:solidFill>
                  <a:srgbClr val="FF0000"/>
                </a:solidFill>
                <a:sym typeface="+mn-ea"/>
              </a:rPr>
              <a:t>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list1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[0, 1, 4, 9, 16, 25, 36, 49, 64, 81]</a:t>
            </a:r>
            <a:endParaRPr lang="zh-CN" altLang="zh-CN" dirty="0"/>
          </a:p>
          <a:p>
            <a:endParaRPr lang="zh-CN" altLang="en-US"/>
          </a:p>
          <a:p>
            <a:r>
              <a:rPr lang="zh-CN" altLang="en-US"/>
              <a:t>&gt;&gt;&gt; for i in range(10):</a:t>
            </a:r>
            <a:endParaRPr lang="zh-CN" altLang="en-US"/>
          </a:p>
          <a:p>
            <a:r>
              <a:rPr lang="zh-CN" altLang="en-US"/>
              <a:t>    list2.append(i ** 2)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6.2.6 </a:t>
            </a:r>
            <a:r>
              <a:rPr smtClean="0">
                <a:sym typeface="+mn-ea"/>
              </a:rPr>
              <a:t>列表</a:t>
            </a:r>
            <a:r>
              <a:rPr>
                <a:sym typeface="+mn-ea"/>
              </a:rPr>
              <a:t>推导</a:t>
            </a:r>
            <a:r>
              <a:rPr smtClean="0">
                <a:sym typeface="+mn-ea"/>
              </a:rPr>
              <a:t>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7220"/>
          </a:xfrm>
        </p:spPr>
        <p:txBody>
          <a:bodyPr>
            <a:noAutofit/>
          </a:bodyPr>
          <a:p>
            <a:r>
              <a:rPr smtClean="0">
                <a:sym typeface="+mn-ea"/>
              </a:rPr>
              <a:t>举例</a:t>
            </a:r>
            <a:r>
              <a:rPr lang="en-US" altLang="zh-CN" smtClean="0">
                <a:sym typeface="+mn-ea"/>
              </a:rPr>
              <a:t>2</a:t>
            </a:r>
            <a:r>
              <a:rPr smtClean="0">
                <a:sym typeface="+mn-ea"/>
              </a:rPr>
              <a:t>：</a:t>
            </a:r>
            <a:endParaRPr lang="en-US" altLang="zh-CN" dirty="0" smtClean="0"/>
          </a:p>
          <a:p>
            <a:r>
              <a:rPr lang="en-US" altLang="zh-CN" smtClean="0">
                <a:sym typeface="+mn-ea"/>
              </a:rPr>
              <a:t>&gt;&gt;&gt; </a:t>
            </a:r>
            <a:r>
              <a:rPr lang="en-US" altLang="zh-CN">
                <a:sym typeface="+mn-ea"/>
              </a:rPr>
              <a:t>list1 = [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for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in range(10) if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% 2 == 0]    </a:t>
            </a:r>
            <a:endParaRPr lang="en-US" altLang="zh-CN"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带条件表达式的列表推导式，取偶数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list1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[0, 2, 4, 6, 8]</a:t>
            </a:r>
            <a:endParaRPr lang="zh-CN" altLang="zh-CN" dirty="0"/>
          </a:p>
          <a:p>
            <a:endParaRPr lang="zh-CN" altLang="zh-CN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46315" y="3811905"/>
            <a:ext cx="465899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ym typeface="+mn-ea"/>
              </a:rPr>
              <a:t>list2=[]</a:t>
            </a:r>
            <a:endParaRPr lang="en-US" altLang="zh-CN" sz="3200">
              <a:sym typeface="+mn-ea"/>
            </a:endParaRPr>
          </a:p>
          <a:p>
            <a:pPr algn="l"/>
            <a:r>
              <a:rPr lang="en-US" altLang="zh-CN" sz="3200">
                <a:sym typeface="+mn-ea"/>
              </a:rPr>
              <a:t>for i in range(10):</a:t>
            </a:r>
            <a:endParaRPr lang="en-US" altLang="zh-CN" sz="3200">
              <a:sym typeface="+mn-ea"/>
            </a:endParaRPr>
          </a:p>
          <a:p>
            <a:pPr algn="l"/>
            <a:r>
              <a:rPr lang="en-US" altLang="zh-CN" sz="3200">
                <a:sym typeface="+mn-ea"/>
              </a:rPr>
              <a:t>    if i % 2 == 0:</a:t>
            </a:r>
            <a:endParaRPr lang="en-US" altLang="zh-CN" sz="3200">
              <a:sym typeface="+mn-ea"/>
            </a:endParaRPr>
          </a:p>
          <a:p>
            <a:pPr algn="l"/>
            <a:r>
              <a:rPr lang="en-US" altLang="zh-CN" sz="3200">
                <a:sym typeface="+mn-ea"/>
              </a:rPr>
              <a:t>        list2.append(i)</a:t>
            </a:r>
            <a:endParaRPr lang="en-US" altLang="zh-CN" sz="3200">
              <a:sym typeface="+mn-ea"/>
            </a:endParaRPr>
          </a:p>
          <a:p>
            <a:pPr algn="l"/>
            <a:r>
              <a:rPr lang="en-US" altLang="zh-CN" sz="3200">
                <a:sym typeface="+mn-ea"/>
              </a:rPr>
              <a:t>list2==[0, 2, 4, 6, 8]</a:t>
            </a:r>
            <a:endParaRPr lang="en-US" altLang="zh-CN" sz="32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9095" y="3811905"/>
            <a:ext cx="201930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800" b="1"/>
              <a:t>等同于</a:t>
            </a:r>
            <a:endParaRPr lang="zh-CN" altLang="en-US" sz="4800" b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什么是序列？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610651" cy="1980823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3200" dirty="0"/>
              <a:t>序列是</a:t>
            </a:r>
            <a:r>
              <a:rPr lang="en-US" altLang="zh-CN" sz="3200" dirty="0"/>
              <a:t>python</a:t>
            </a:r>
            <a:r>
              <a:rPr lang="zh-CN" altLang="en-US" sz="3200" dirty="0"/>
              <a:t>提供的内置的重要数据结构</a:t>
            </a:r>
            <a:r>
              <a:rPr lang="zh-CN" altLang="en-US" sz="3200" dirty="0" smtClean="0"/>
              <a:t>，其元素</a:t>
            </a:r>
            <a:r>
              <a:rPr lang="zh-CN" altLang="en-US" sz="3200" dirty="0"/>
              <a:t>按照顺序排列，通过索引（下标）</a:t>
            </a:r>
            <a:r>
              <a:rPr lang="zh-CN" altLang="en-US" sz="3200" dirty="0" smtClean="0"/>
              <a:t>访问。</a:t>
            </a:r>
            <a:endParaRPr lang="en-US" altLang="zh-CN" sz="3200" dirty="0"/>
          </a:p>
        </p:txBody>
      </p:sp>
      <p:sp>
        <p:nvSpPr>
          <p:cNvPr id="4" name="标题 1"/>
          <p:cNvSpPr txBox="1"/>
          <p:nvPr/>
        </p:nvSpPr>
        <p:spPr>
          <a:xfrm>
            <a:off x="613952" y="3846363"/>
            <a:ext cx="10852150" cy="7169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dirty="0" smtClean="0"/>
              <a:t>为什么要使用序列？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835333" y="4653136"/>
            <a:ext cx="7586315" cy="10801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3200" dirty="0" smtClean="0"/>
              <a:t>可提高程序开发效率</a:t>
            </a:r>
            <a:endParaRPr lang="zh-CN" altLang="en-US" sz="32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6.2.6 </a:t>
            </a:r>
            <a:r>
              <a:rPr smtClean="0">
                <a:sym typeface="+mn-ea"/>
              </a:rPr>
              <a:t>列表</a:t>
            </a:r>
            <a:r>
              <a:rPr>
                <a:sym typeface="+mn-ea"/>
              </a:rPr>
              <a:t>推导</a:t>
            </a:r>
            <a:r>
              <a:rPr smtClean="0">
                <a:sym typeface="+mn-ea"/>
              </a:rPr>
              <a:t>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49592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&gt;&gt;&gt; [[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, j] for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in [1, 2, 3] for j in [4, 5, 6]]      </a:t>
            </a:r>
            <a:endParaRPr lang="en-US" altLang="zh-CN"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同时遍历两个列表，相当于二重循环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[[1, 4], [1, 5], [1, 6], [2, 4], [2, 5], [2, 6], [3, 4], [3, 5], [3, 6]]</a:t>
            </a:r>
            <a:endParaRPr lang="zh-CN" altLang="zh-CN" dirty="0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925" y="3843655"/>
            <a:ext cx="1107694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&gt;&gt;&gt; list3=[]</a:t>
            </a:r>
            <a:endParaRPr lang="zh-CN" altLang="en-US" sz="3200"/>
          </a:p>
          <a:p>
            <a:r>
              <a:rPr lang="zh-CN" altLang="en-US" sz="3200"/>
              <a:t>&gt;&gt;&gt; for i in [1, 2, 3]:</a:t>
            </a:r>
            <a:endParaRPr lang="zh-CN" altLang="en-US" sz="3200"/>
          </a:p>
          <a:p>
            <a:r>
              <a:rPr lang="zh-CN" altLang="en-US" sz="3200"/>
              <a:t>    for j in [4, 5, 6]:</a:t>
            </a:r>
            <a:endParaRPr lang="zh-CN" altLang="en-US" sz="3200"/>
          </a:p>
          <a:p>
            <a:r>
              <a:rPr lang="zh-CN" altLang="en-US" sz="3200"/>
              <a:t>        list3.append([i,j])  </a:t>
            </a:r>
            <a:endParaRPr lang="zh-CN" altLang="en-US" sz="3200"/>
          </a:p>
          <a:p>
            <a:r>
              <a:rPr lang="zh-CN" altLang="en-US" sz="3200"/>
              <a:t>&gt;&gt;&gt; list3</a:t>
            </a:r>
            <a:endParaRPr lang="zh-CN" altLang="en-US" sz="3200"/>
          </a:p>
          <a:p>
            <a:r>
              <a:rPr lang="zh-CN" altLang="en-US" sz="3200"/>
              <a:t>[[1, 4], [1, 5], [1, 6], [2, 4], [2, 5], [2, 6], [3, 4], [3, 5], [3, 6]]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0" y="3013710"/>
            <a:ext cx="201930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800" b="1"/>
              <a:t>等同于</a:t>
            </a:r>
            <a:endParaRPr lang="zh-CN" altLang="en-US" sz="4800" b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3075" y="708660"/>
            <a:ext cx="9914255" cy="544131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110" y="152400"/>
            <a:ext cx="11955145" cy="591121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882775" y="2292350"/>
            <a:ext cx="868489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6.3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元组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6.3.1 </a:t>
            </a:r>
            <a:r>
              <a:rPr lang="zh-CN" altLang="en-US" dirty="0" smtClean="0"/>
              <a:t>元组</a:t>
            </a:r>
            <a:r>
              <a:rPr lang="zh-CN" altLang="en-US" dirty="0"/>
              <a:t>的创建、元素引用与删除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/>
              <a:t>1</a:t>
            </a:r>
            <a:r>
              <a:rPr lang="zh-CN" altLang="en-US" sz="2400" b="1" dirty="0" smtClean="0"/>
              <a:t>．元组</a:t>
            </a:r>
            <a:r>
              <a:rPr lang="zh-CN" altLang="en-US" sz="2400" b="1" dirty="0"/>
              <a:t>的</a:t>
            </a:r>
            <a:r>
              <a:rPr lang="zh-CN" altLang="en-US" sz="2400" b="1" dirty="0" smtClean="0"/>
              <a:t>创建</a:t>
            </a:r>
            <a:endParaRPr lang="en-US" altLang="zh-CN" sz="2400" b="1" dirty="0" smtClean="0"/>
          </a:p>
          <a:p>
            <a:r>
              <a:rPr lang="zh-CN" altLang="zh-CN" sz="2400" dirty="0"/>
              <a:t>格式</a:t>
            </a:r>
            <a:r>
              <a:rPr lang="en-US" altLang="zh-CN" sz="2400" dirty="0"/>
              <a:t>1</a:t>
            </a:r>
            <a:r>
              <a:rPr lang="zh-CN" altLang="zh-CN" sz="2400" dirty="0"/>
              <a:t>：元组名 </a:t>
            </a:r>
            <a:r>
              <a:rPr lang="en-US" altLang="zh-CN" sz="2400" dirty="0"/>
              <a:t>= tuple()</a:t>
            </a:r>
            <a:endParaRPr lang="zh-CN" altLang="zh-CN" sz="2400" dirty="0"/>
          </a:p>
          <a:p>
            <a:r>
              <a:rPr lang="zh-CN" altLang="zh-CN" sz="2400" dirty="0"/>
              <a:t>格式</a:t>
            </a:r>
            <a:r>
              <a:rPr lang="en-US" altLang="zh-CN" sz="2400" dirty="0"/>
              <a:t>2</a:t>
            </a:r>
            <a:r>
              <a:rPr lang="zh-CN" altLang="zh-CN" sz="2400" dirty="0"/>
              <a:t>：元组名 </a:t>
            </a:r>
            <a:r>
              <a:rPr lang="en-US" altLang="zh-CN" sz="2400" dirty="0"/>
              <a:t>= (</a:t>
            </a:r>
            <a:r>
              <a:rPr lang="zh-CN" altLang="zh-CN" sz="2400" dirty="0"/>
              <a:t>元素</a:t>
            </a:r>
            <a:r>
              <a:rPr lang="en-US" altLang="zh-CN" sz="2400" dirty="0"/>
              <a:t>1, </a:t>
            </a:r>
            <a:r>
              <a:rPr lang="zh-CN" altLang="zh-CN" sz="2400" dirty="0"/>
              <a:t>元素</a:t>
            </a:r>
            <a:r>
              <a:rPr lang="en-US" altLang="zh-CN" sz="2400" dirty="0"/>
              <a:t>2, </a:t>
            </a:r>
            <a:r>
              <a:rPr lang="zh-CN" altLang="zh-CN" sz="2400" dirty="0"/>
              <a:t>…</a:t>
            </a:r>
            <a:r>
              <a:rPr lang="en-US" altLang="zh-CN" sz="2400" dirty="0"/>
              <a:t> , </a:t>
            </a:r>
            <a:r>
              <a:rPr lang="zh-CN" altLang="zh-CN" sz="2400" dirty="0"/>
              <a:t>元素</a:t>
            </a:r>
            <a:r>
              <a:rPr lang="en-US" altLang="zh-CN" sz="2400" dirty="0"/>
              <a:t>n)</a:t>
            </a:r>
            <a:endParaRPr lang="zh-CN" altLang="zh-CN" sz="2400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6.3.1 </a:t>
            </a:r>
            <a:r>
              <a:rPr lang="zh-CN" altLang="en-US" dirty="0" smtClean="0"/>
              <a:t>元组</a:t>
            </a:r>
            <a:r>
              <a:rPr lang="zh-CN" altLang="en-US" dirty="0"/>
              <a:t>的创建、元素引用与删除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sz="2400" smtClean="0">
                <a:sym typeface="+mn-ea"/>
              </a:rPr>
              <a:t>举例</a:t>
            </a:r>
            <a:r>
              <a:rPr lang="en-US" altLang="zh-CN" sz="2400" smtClean="0">
                <a:sym typeface="+mn-ea"/>
              </a:rPr>
              <a:t>: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&gt;&gt;&gt; tuple1 = (1, 2, 3, 4)   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直接把元组赋值给变量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tuple1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&gt;&gt;&gt; tuple1 = (1,)             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元组中只包含一个元素时，后面要加逗号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&gt;&gt;&gt; tuple1</a:t>
            </a:r>
            <a:endParaRPr lang="zh-CN" altLang="zh-CN" sz="2400" dirty="0"/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(1,)</a:t>
            </a:r>
            <a:endParaRPr lang="zh-CN" altLang="zh-CN" sz="2400" dirty="0"/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&gt;&gt;&gt; tuple1 = (1)             </a:t>
            </a:r>
            <a:r>
              <a:rPr lang="en-US" altLang="zh-CN" sz="2400" smtClean="0">
                <a:sym typeface="+mn-ea"/>
              </a:rPr>
              <a:t> 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不加逗号，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(1)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被认为是整数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1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&gt;&gt;&gt; tuple1</a:t>
            </a:r>
            <a:endParaRPr lang="zh-CN" altLang="zh-CN" sz="2400" dirty="0"/>
          </a:p>
          <a:p>
            <a:pPr marL="0" indent="0">
              <a:buNone/>
            </a:pPr>
            <a:r>
              <a:rPr lang="en-US" altLang="zh-CN" sz="2400" smtClean="0">
                <a:sym typeface="+mn-ea"/>
              </a:rPr>
              <a:t>1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&gt;&gt;&gt; tuple1 = tuple</a:t>
            </a:r>
            <a:r>
              <a:rPr lang="en-US" altLang="zh-CN" sz="2400" smtClean="0">
                <a:sym typeface="+mn-ea"/>
              </a:rPr>
              <a:t>()         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</a:t>
            </a:r>
            <a:r>
              <a:rPr altLang="zh-CN" sz="2400" smtClean="0">
                <a:solidFill>
                  <a:srgbClr val="FF0000"/>
                </a:solidFill>
                <a:sym typeface="+mn-ea"/>
              </a:rPr>
              <a:t>调用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tuple()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方法，返回一个空</a:t>
            </a:r>
            <a:r>
              <a:rPr altLang="zh-CN" sz="2400" smtClean="0">
                <a:solidFill>
                  <a:srgbClr val="FF0000"/>
                </a:solidFill>
                <a:sym typeface="+mn-ea"/>
              </a:rPr>
              <a:t>元组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 smtClean="0"/>
              <a:t>．元组</a:t>
            </a:r>
            <a:r>
              <a:rPr lang="zh-CN" altLang="en-US" sz="2800" dirty="0"/>
              <a:t>元素的引用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格式：元组</a:t>
            </a:r>
            <a:r>
              <a:rPr lang="zh-CN" altLang="en-US" dirty="0"/>
              <a:t>名</a:t>
            </a:r>
            <a:r>
              <a:rPr lang="en-US" altLang="zh-CN" dirty="0"/>
              <a:t>[</a:t>
            </a:r>
            <a:r>
              <a:rPr lang="zh-CN" altLang="en-US" dirty="0"/>
              <a:t>下标</a:t>
            </a:r>
            <a:r>
              <a:rPr lang="en-US" altLang="zh-CN" dirty="0" smtClean="0"/>
              <a:t>]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注意：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zh-CN" dirty="0" smtClean="0">
                <a:solidFill>
                  <a:srgbClr val="FF0000"/>
                </a:solidFill>
              </a:rPr>
              <a:t>元组</a:t>
            </a:r>
            <a:r>
              <a:rPr lang="zh-CN" altLang="zh-CN" dirty="0">
                <a:solidFill>
                  <a:srgbClr val="FF0000"/>
                </a:solidFill>
              </a:rPr>
              <a:t>属于不可变序列</a:t>
            </a:r>
            <a:r>
              <a:rPr lang="zh-CN" altLang="zh-CN" dirty="0" smtClean="0">
                <a:solidFill>
                  <a:srgbClr val="FF0000"/>
                </a:solidFill>
              </a:rPr>
              <a:t>，不可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zh-CN" dirty="0" smtClean="0">
                <a:solidFill>
                  <a:srgbClr val="FF0000"/>
                </a:solidFill>
              </a:rPr>
              <a:t>以</a:t>
            </a:r>
            <a:r>
              <a:rPr lang="zh-CN" altLang="zh-CN" dirty="0">
                <a:solidFill>
                  <a:srgbClr val="FF0000"/>
                </a:solidFill>
              </a:rPr>
              <a:t>修改、添加、删除元素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91944" y="669112"/>
            <a:ext cx="5913824" cy="26776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举例</a:t>
            </a:r>
            <a:r>
              <a:rPr lang="en-US" altLang="zh-CN" sz="2400" dirty="0" smtClean="0"/>
              <a:t>1:</a:t>
            </a:r>
            <a:endParaRPr lang="en-US" altLang="zh-CN" sz="2400" dirty="0" smtClean="0"/>
          </a:p>
          <a:p>
            <a:r>
              <a:rPr lang="en-US" altLang="zh-CN" sz="2400" dirty="0"/>
              <a:t>&gt;&gt;&gt; tuple1 = (1, 2, 3, 4)</a:t>
            </a:r>
            <a:endParaRPr lang="zh-CN" altLang="zh-CN" sz="2400" dirty="0"/>
          </a:p>
          <a:p>
            <a:r>
              <a:rPr lang="en-US" altLang="zh-CN" sz="2400" dirty="0"/>
              <a:t>&gt;&gt;&gt; tuple1[0]</a:t>
            </a:r>
            <a:endParaRPr lang="zh-CN" altLang="zh-CN" sz="2400" dirty="0"/>
          </a:p>
          <a:p>
            <a:r>
              <a:rPr lang="en-US" altLang="zh-CN" sz="2400" dirty="0"/>
              <a:t>1</a:t>
            </a:r>
            <a:endParaRPr lang="zh-CN" altLang="zh-CN" sz="2400" dirty="0"/>
          </a:p>
          <a:p>
            <a:r>
              <a:rPr lang="zh-CN" altLang="zh-CN" sz="2400" dirty="0">
                <a:solidFill>
                  <a:srgbClr val="FF0000"/>
                </a:solidFill>
              </a:rPr>
              <a:t>元组也支持双向索引</a:t>
            </a:r>
            <a:r>
              <a:rPr lang="zh-CN" altLang="zh-CN" sz="2400" dirty="0"/>
              <a:t>，例如：</a:t>
            </a:r>
            <a:endParaRPr lang="zh-CN" altLang="zh-CN" sz="2400" dirty="0"/>
          </a:p>
          <a:p>
            <a:r>
              <a:rPr lang="en-US" altLang="zh-CN" sz="2400" dirty="0"/>
              <a:t>&gt;&gt;&gt; tuple1[-1]</a:t>
            </a:r>
            <a:endParaRPr lang="zh-CN" altLang="zh-CN" sz="2400" dirty="0"/>
          </a:p>
          <a:p>
            <a:r>
              <a:rPr lang="en-US" altLang="zh-CN" sz="2400" dirty="0" smtClean="0"/>
              <a:t>4</a:t>
            </a:r>
            <a:endParaRPr lang="zh-CN" altLang="zh-C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591944" y="3645024"/>
            <a:ext cx="5913824" cy="26776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举例</a:t>
            </a:r>
            <a:r>
              <a:rPr lang="en-US" altLang="zh-CN" sz="2400" dirty="0" smtClean="0"/>
              <a:t>2:</a:t>
            </a:r>
            <a:endParaRPr lang="en-US" altLang="zh-CN" sz="2400" dirty="0" smtClean="0"/>
          </a:p>
          <a:p>
            <a:r>
              <a:rPr lang="en-US" altLang="zh-CN" sz="2400" dirty="0"/>
              <a:t>&gt;&gt;&gt;tuple1[0]=10</a:t>
            </a:r>
            <a:endParaRPr lang="zh-CN" altLang="zh-CN" sz="2400" dirty="0"/>
          </a:p>
          <a:p>
            <a:r>
              <a:rPr lang="en-US" altLang="zh-CN" sz="2400" dirty="0" err="1"/>
              <a:t>Traceback</a:t>
            </a:r>
            <a:r>
              <a:rPr lang="en-US" altLang="zh-CN" sz="2400" dirty="0"/>
              <a:t> (most recent call last):</a:t>
            </a:r>
            <a:endParaRPr lang="zh-CN" altLang="zh-CN" sz="2400" dirty="0"/>
          </a:p>
          <a:p>
            <a:r>
              <a:rPr lang="en-US" altLang="zh-CN" sz="2400" dirty="0"/>
              <a:t>  File "&lt;pyshell#123&gt;", line 1, in &lt;module&gt;</a:t>
            </a:r>
            <a:endParaRPr lang="zh-CN" altLang="zh-CN" sz="2400" dirty="0"/>
          </a:p>
          <a:p>
            <a:r>
              <a:rPr lang="en-US" altLang="zh-CN" sz="2400" dirty="0"/>
              <a:t>    tuple1[0]=10</a:t>
            </a:r>
            <a:endParaRPr lang="zh-CN" altLang="zh-CN" sz="2400" dirty="0"/>
          </a:p>
          <a:p>
            <a:r>
              <a:rPr lang="en-US" altLang="zh-CN" sz="2400" dirty="0" err="1"/>
              <a:t>TypeError</a:t>
            </a:r>
            <a:r>
              <a:rPr lang="en-US" altLang="zh-CN" sz="2400" dirty="0"/>
              <a:t>: 'tuple' object does not support item assignment</a:t>
            </a:r>
            <a:endParaRPr lang="zh-CN" altLang="zh-CN" sz="24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sz="2800" dirty="0" smtClean="0"/>
              <a:t>3</a:t>
            </a:r>
            <a:r>
              <a:rPr lang="zh-CN" altLang="en-US" sz="2800" dirty="0" smtClean="0"/>
              <a:t>．元组</a:t>
            </a:r>
            <a:r>
              <a:rPr lang="zh-CN" altLang="en-US" sz="2800" dirty="0"/>
              <a:t>的</a:t>
            </a:r>
            <a:r>
              <a:rPr lang="zh-CN" altLang="en-US" sz="2800" dirty="0" smtClean="0"/>
              <a:t>删除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格式：</a:t>
            </a:r>
            <a:r>
              <a:rPr lang="en-US" altLang="zh-CN" dirty="0"/>
              <a:t>del </a:t>
            </a:r>
            <a:r>
              <a:rPr lang="zh-CN" altLang="en-US" dirty="0"/>
              <a:t>元组</a:t>
            </a:r>
            <a:r>
              <a:rPr lang="zh-CN" altLang="en-US" dirty="0" smtClean="0"/>
              <a:t>名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sz="2800" dirty="0" smtClean="0"/>
              <a:t>3</a:t>
            </a:r>
            <a:r>
              <a:rPr lang="zh-CN" altLang="en-US" sz="2800" dirty="0" smtClean="0"/>
              <a:t>．元组</a:t>
            </a:r>
            <a:r>
              <a:rPr lang="zh-CN" altLang="en-US" sz="2800" dirty="0"/>
              <a:t>的</a:t>
            </a:r>
            <a:r>
              <a:rPr lang="zh-CN" altLang="en-US" sz="2800" dirty="0" smtClean="0"/>
              <a:t>删除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smtClean="0">
                <a:sym typeface="+mn-ea"/>
              </a:rPr>
              <a:t>举例：</a:t>
            </a:r>
            <a:endParaRPr lang="en-US" altLang="zh-CN" dirty="0" smtClean="0"/>
          </a:p>
          <a:p>
            <a:r>
              <a:rPr lang="en-US" altLang="zh-CN">
                <a:sym typeface="+mn-ea"/>
              </a:rPr>
              <a:t>&gt;&gt;&gt; tuple1 = (1, 2, 3, 4)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del tuple1     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删除元组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tuple1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tuple1 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tuple1</a:t>
            </a:r>
            <a:r>
              <a:rPr altLang="zh-CN">
                <a:solidFill>
                  <a:srgbClr val="FF0000"/>
                </a:solidFill>
                <a:sym typeface="+mn-ea"/>
              </a:rPr>
              <a:t>已被删除，访问时会抛出异常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 err="1">
                <a:sym typeface="+mn-ea"/>
              </a:rPr>
              <a:t>Traceback</a:t>
            </a:r>
            <a:r>
              <a:rPr lang="en-US" altLang="zh-CN">
                <a:sym typeface="+mn-ea"/>
              </a:rPr>
              <a:t> (most recent call last):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  File "&lt;pyshell#3&gt;", line 1, in &lt;module&gt;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    tuple1</a:t>
            </a:r>
            <a:endParaRPr lang="zh-CN" altLang="zh-CN" dirty="0"/>
          </a:p>
          <a:p>
            <a:r>
              <a:rPr lang="en-US" altLang="zh-CN" dirty="0" err="1">
                <a:sym typeface="+mn-ea"/>
              </a:rPr>
              <a:t>NameError</a:t>
            </a:r>
            <a:r>
              <a:rPr lang="en-US" altLang="zh-CN">
                <a:sym typeface="+mn-ea"/>
              </a:rPr>
              <a:t>: name 'tuple1' is not defined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33705"/>
            <a:ext cx="10852150" cy="716915"/>
          </a:xfrm>
        </p:spPr>
        <p:txBody>
          <a:bodyPr/>
          <a:lstStyle/>
          <a:p>
            <a:r>
              <a:rPr lang="en-US" altLang="zh-CN" dirty="0" smtClean="0"/>
              <a:t>6.3.2 </a:t>
            </a:r>
            <a:r>
              <a:rPr lang="zh-CN" altLang="en-US" dirty="0" smtClean="0"/>
              <a:t>元组</a:t>
            </a:r>
            <a:r>
              <a:rPr lang="zh-CN" altLang="en-US" dirty="0"/>
              <a:t>的常用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1817" y="1293003"/>
            <a:ext cx="9436631" cy="154877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altLang="zh-CN" dirty="0"/>
              <a:t>1</a:t>
            </a:r>
            <a:r>
              <a:rPr lang="zh-CN" altLang="en-US" dirty="0" smtClean="0"/>
              <a:t>．运算符</a:t>
            </a:r>
            <a:r>
              <a:rPr lang="zh-CN" altLang="en-US" dirty="0"/>
              <a:t>对元组的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pPr marL="0" lvl="0" indent="0">
              <a:buNone/>
            </a:pPr>
            <a:r>
              <a:rPr lang="en-US" altLang="zh-CN" dirty="0" smtClean="0"/>
              <a:t>+</a:t>
            </a:r>
            <a:r>
              <a:rPr lang="zh-CN" altLang="en-US" dirty="0"/>
              <a:t>、</a:t>
            </a:r>
            <a:r>
              <a:rPr lang="en-US" altLang="zh-CN" dirty="0"/>
              <a:t>+=</a:t>
            </a:r>
            <a:r>
              <a:rPr lang="zh-CN" altLang="en-US" dirty="0"/>
              <a:t>、*、*</a:t>
            </a:r>
            <a:r>
              <a:rPr lang="en-US" altLang="zh-CN" dirty="0"/>
              <a:t>=</a:t>
            </a:r>
            <a:r>
              <a:rPr lang="zh-CN" altLang="en-US" dirty="0"/>
              <a:t>、</a:t>
            </a:r>
            <a:r>
              <a:rPr lang="en-US" altLang="zh-CN" dirty="0"/>
              <a:t>in</a:t>
            </a:r>
            <a:r>
              <a:rPr lang="zh-CN" altLang="en-US" dirty="0"/>
              <a:t>、</a:t>
            </a:r>
            <a:r>
              <a:rPr lang="en-US" altLang="zh-CN" dirty="0"/>
              <a:t>&lt;</a:t>
            </a:r>
            <a:r>
              <a:rPr lang="zh-CN" altLang="en-US" dirty="0"/>
              <a:t>、</a:t>
            </a:r>
            <a:r>
              <a:rPr lang="en-US" altLang="zh-CN" dirty="0"/>
              <a:t>&lt;=</a:t>
            </a:r>
            <a:r>
              <a:rPr lang="zh-CN" altLang="en-US" dirty="0"/>
              <a:t>、</a:t>
            </a:r>
            <a:r>
              <a:rPr lang="en-US" altLang="zh-CN" dirty="0"/>
              <a:t>&gt;</a:t>
            </a:r>
            <a:r>
              <a:rPr lang="zh-CN" altLang="en-US" dirty="0"/>
              <a:t>、</a:t>
            </a:r>
            <a:r>
              <a:rPr lang="en-US" altLang="zh-CN" dirty="0"/>
              <a:t>&gt;=</a:t>
            </a:r>
            <a:r>
              <a:rPr lang="zh-CN" altLang="en-US" dirty="0"/>
              <a:t>、</a:t>
            </a:r>
            <a:r>
              <a:rPr lang="en-US" altLang="zh-CN" dirty="0"/>
              <a:t>==</a:t>
            </a:r>
            <a:r>
              <a:rPr lang="zh-CN" altLang="en-US" dirty="0"/>
              <a:t>、</a:t>
            </a:r>
            <a:r>
              <a:rPr lang="en-US" altLang="zh-CN" dirty="0"/>
              <a:t>!=</a:t>
            </a:r>
            <a:r>
              <a:rPr lang="zh-CN" altLang="en-US" dirty="0"/>
              <a:t>，均可应用于元组，具体的使用方法和列表类似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830897" y="3356992"/>
            <a:ext cx="9436631" cy="2088232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 lnSpcReduction="2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．内置</a:t>
            </a:r>
            <a:r>
              <a:rPr lang="zh-CN" altLang="en-US" dirty="0"/>
              <a:t>函数对元组的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/>
              <a:t>len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/>
              <a:t>max()</a:t>
            </a:r>
            <a:r>
              <a:rPr lang="zh-CN" altLang="en-US" dirty="0"/>
              <a:t>、</a:t>
            </a:r>
            <a:r>
              <a:rPr lang="en-US" altLang="zh-CN" dirty="0"/>
              <a:t>min()</a:t>
            </a:r>
            <a:r>
              <a:rPr lang="zh-CN" altLang="en-US" dirty="0"/>
              <a:t>、</a:t>
            </a:r>
            <a:r>
              <a:rPr lang="en-US" altLang="zh-CN" dirty="0"/>
              <a:t>sum()</a:t>
            </a:r>
            <a:r>
              <a:rPr lang="zh-CN" altLang="en-US" dirty="0"/>
              <a:t>、</a:t>
            </a:r>
            <a:r>
              <a:rPr lang="en-US" altLang="zh-CN" dirty="0"/>
              <a:t>sorted()</a:t>
            </a:r>
            <a:r>
              <a:rPr lang="zh-CN" altLang="en-US" dirty="0"/>
              <a:t>、</a:t>
            </a:r>
            <a:r>
              <a:rPr lang="en-US" altLang="zh-CN" dirty="0"/>
              <a:t>reversed()</a:t>
            </a:r>
            <a:r>
              <a:rPr lang="zh-CN" altLang="en-US" dirty="0"/>
              <a:t>、</a:t>
            </a:r>
            <a:r>
              <a:rPr lang="en-US" altLang="zh-CN" dirty="0"/>
              <a:t>zip()</a:t>
            </a:r>
            <a:r>
              <a:rPr lang="zh-CN" altLang="en-US" dirty="0"/>
              <a:t>、</a:t>
            </a:r>
            <a:r>
              <a:rPr lang="en-US" altLang="zh-CN" dirty="0"/>
              <a:t>enumerate()</a:t>
            </a:r>
            <a:r>
              <a:rPr lang="zh-CN" altLang="en-US" dirty="0"/>
              <a:t>、</a:t>
            </a:r>
            <a:r>
              <a:rPr lang="en-US" altLang="zh-CN" dirty="0"/>
              <a:t>all()</a:t>
            </a:r>
            <a:r>
              <a:rPr lang="zh-CN" altLang="en-US" dirty="0"/>
              <a:t>、</a:t>
            </a:r>
            <a:r>
              <a:rPr lang="en-US" altLang="zh-CN" dirty="0"/>
              <a:t>any()</a:t>
            </a:r>
            <a:r>
              <a:rPr lang="zh-CN" altLang="en-US" dirty="0"/>
              <a:t>，均可应用于元组，具体的使用方法和列表类似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序列</a:t>
            </a:r>
            <a:r>
              <a:rPr lang="zh-CN" altLang="en-US" dirty="0"/>
              <a:t>分类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95" y="9525"/>
            <a:ext cx="7823200" cy="6848475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1817" y="1293003"/>
            <a:ext cx="10300727" cy="184796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altLang="zh-CN" sz="2600" dirty="0" smtClean="0"/>
              <a:t>3</a:t>
            </a:r>
            <a:r>
              <a:rPr lang="zh-CN" altLang="en-US" sz="2600" dirty="0" smtClean="0"/>
              <a:t>．元组</a:t>
            </a:r>
            <a:r>
              <a:rPr lang="zh-CN" altLang="en-US" sz="2600" dirty="0"/>
              <a:t>对象的常用</a:t>
            </a:r>
            <a:r>
              <a:rPr lang="zh-CN" altLang="en-US" sz="2600" dirty="0" smtClean="0"/>
              <a:t>方法</a:t>
            </a:r>
            <a:endParaRPr lang="en-US" altLang="zh-CN" sz="2600" dirty="0" smtClean="0"/>
          </a:p>
          <a:p>
            <a:pPr marL="0" lvl="0" indent="0">
              <a:buNone/>
            </a:pPr>
            <a:r>
              <a:rPr lang="zh-CN" altLang="en-US" sz="2600" dirty="0"/>
              <a:t>在</a:t>
            </a:r>
            <a:r>
              <a:rPr lang="en-US" altLang="zh-CN" sz="2600" dirty="0"/>
              <a:t>6.2.4</a:t>
            </a:r>
            <a:r>
              <a:rPr lang="zh-CN" altLang="en-US" sz="2600" dirty="0"/>
              <a:t>节中介绍的列表的常用方法中，大部分都不能应用于</a:t>
            </a:r>
            <a:r>
              <a:rPr lang="zh-CN" altLang="en-US" sz="2600" dirty="0" smtClean="0"/>
              <a:t>元组，只有</a:t>
            </a:r>
            <a:r>
              <a:rPr lang="en-US" altLang="zh-CN" sz="2600" dirty="0"/>
              <a:t>count()</a:t>
            </a:r>
            <a:r>
              <a:rPr lang="zh-CN" altLang="en-US" sz="2600" dirty="0"/>
              <a:t>和</a:t>
            </a:r>
            <a:r>
              <a:rPr lang="en-US" altLang="zh-CN" sz="2600" dirty="0"/>
              <a:t>index()</a:t>
            </a:r>
            <a:r>
              <a:rPr lang="zh-CN" altLang="en-US" sz="2600" dirty="0"/>
              <a:t>可用于元组对象，其用法和列表</a:t>
            </a:r>
            <a:r>
              <a:rPr lang="zh-CN" altLang="en-US" sz="2600" dirty="0" smtClean="0"/>
              <a:t>类似类似</a:t>
            </a:r>
            <a:endParaRPr lang="zh-CN" altLang="en-US" sz="2600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809977" y="3501008"/>
            <a:ext cx="9436631" cy="2088232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 lnSpcReduction="2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．元组</a:t>
            </a:r>
            <a:r>
              <a:rPr lang="zh-CN" altLang="en-US" dirty="0"/>
              <a:t>的</a:t>
            </a:r>
            <a:r>
              <a:rPr lang="zh-CN" altLang="en-US" dirty="0" smtClean="0"/>
              <a:t>切片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元组支持切片操作，但是仅限于通过切片来访问元组中的元素值，凡是试图通过切片来修改元组中元素值的操作都是无效的。</a:t>
            </a:r>
            <a:endParaRPr lang="en-US" altLang="zh-CN" dirty="0" err="1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33705"/>
            <a:ext cx="10852150" cy="716915"/>
          </a:xfrm>
        </p:spPr>
        <p:txBody>
          <a:bodyPr/>
          <a:p>
            <a:r>
              <a:rPr lang="en-US" altLang="zh-CN" dirty="0" smtClean="0"/>
              <a:t>6.3.2 </a:t>
            </a:r>
            <a:r>
              <a:rPr lang="zh-CN" altLang="en-US" dirty="0" smtClean="0"/>
              <a:t>元组</a:t>
            </a:r>
            <a:r>
              <a:rPr lang="zh-CN" altLang="en-US" dirty="0"/>
              <a:t>的常用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6.3.3 </a:t>
            </a:r>
            <a:r>
              <a:rPr lang="zh-CN" altLang="en-US" dirty="0" smtClean="0"/>
              <a:t>生成器</a:t>
            </a:r>
            <a:r>
              <a:rPr lang="zh-CN" altLang="en-US" dirty="0"/>
              <a:t>推导</a:t>
            </a:r>
            <a:r>
              <a:rPr lang="zh-CN" altLang="en-US" dirty="0" smtClean="0"/>
              <a:t>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1817" y="1293003"/>
            <a:ext cx="9436631" cy="15487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zh-CN" dirty="0"/>
              <a:t>从形式上看，生成器推导式只是将列表推导式的方括号换成了圆括号。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691515" y="3306445"/>
            <a:ext cx="11257280" cy="266446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2600" dirty="0" smtClean="0">
                <a:solidFill>
                  <a:srgbClr val="FF0000"/>
                </a:solidFill>
              </a:rPr>
              <a:t>区别</a:t>
            </a:r>
            <a:r>
              <a:rPr lang="zh-CN" altLang="en-US" sz="2600" dirty="0" smtClean="0">
                <a:solidFill>
                  <a:srgbClr val="FF0000"/>
                </a:solidFill>
              </a:rPr>
              <a:t>：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zh-CN" sz="2600" dirty="0" smtClean="0"/>
              <a:t>列表</a:t>
            </a:r>
            <a:r>
              <a:rPr lang="zh-CN" altLang="zh-CN" sz="2600" dirty="0"/>
              <a:t>推导式的结果是</a:t>
            </a:r>
            <a:r>
              <a:rPr lang="zh-CN" altLang="zh-CN" sz="2600" dirty="0" smtClean="0"/>
              <a:t>列表</a:t>
            </a:r>
            <a:endParaRPr lang="en-US" altLang="zh-CN" sz="2600" dirty="0" smtClean="0"/>
          </a:p>
          <a:p>
            <a:pPr marL="0" indent="0">
              <a:buNone/>
            </a:pPr>
            <a:r>
              <a:rPr lang="zh-CN" altLang="zh-CN" sz="2600" dirty="0" smtClean="0"/>
              <a:t>生成器</a:t>
            </a:r>
            <a:r>
              <a:rPr lang="zh-CN" altLang="zh-CN" sz="2600" dirty="0"/>
              <a:t>推导式的结果是一个生成器对象，既不是元组</a:t>
            </a:r>
            <a:r>
              <a:rPr lang="zh-CN" altLang="zh-CN" sz="2600" dirty="0" smtClean="0"/>
              <a:t>，也</a:t>
            </a:r>
            <a:r>
              <a:rPr lang="zh-CN" altLang="zh-CN" sz="2600" dirty="0"/>
              <a:t>不是列表。</a:t>
            </a:r>
            <a:endParaRPr lang="zh-CN" altLang="en-US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生成器对象的使用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1515" y="1292860"/>
            <a:ext cx="11242040" cy="2783840"/>
          </a:xfrm>
        </p:spPr>
        <p:txBody>
          <a:bodyPr>
            <a:noAutofit/>
          </a:bodyPr>
          <a:lstStyle/>
          <a:p>
            <a:pPr marL="514350" lvl="0" indent="-514350">
              <a:buAutoNum type="arabicPeriod"/>
            </a:pPr>
            <a:r>
              <a:rPr lang="zh-CN" altLang="zh-CN" sz="2600" dirty="0" smtClean="0"/>
              <a:t>通过</a:t>
            </a:r>
            <a:r>
              <a:rPr lang="en-US" altLang="zh-CN" sz="2600" dirty="0"/>
              <a:t>tuple()</a:t>
            </a:r>
            <a:r>
              <a:rPr lang="zh-CN" altLang="zh-CN" sz="2600" dirty="0"/>
              <a:t>、</a:t>
            </a:r>
            <a:r>
              <a:rPr lang="en-US" altLang="zh-CN" sz="2600" dirty="0"/>
              <a:t>list()</a:t>
            </a:r>
            <a:r>
              <a:rPr lang="zh-CN" altLang="zh-CN" sz="2600" dirty="0"/>
              <a:t>方法将生成器对象转换为元组或</a:t>
            </a:r>
            <a:r>
              <a:rPr lang="zh-CN" altLang="zh-CN" sz="2600" dirty="0" smtClean="0"/>
              <a:t>列表使用。</a:t>
            </a:r>
            <a:r>
              <a:rPr lang="en-US" altLang="zh-CN" sz="2600" dirty="0" smtClean="0"/>
              <a:t>(</a:t>
            </a:r>
            <a:r>
              <a:rPr lang="zh-CN" altLang="zh-CN" sz="2600" dirty="0" smtClean="0"/>
              <a:t>推荐</a:t>
            </a:r>
            <a:r>
              <a:rPr lang="en-US" altLang="zh-CN" sz="2600" dirty="0" smtClean="0"/>
              <a:t>)</a:t>
            </a:r>
            <a:endParaRPr lang="en-US" altLang="zh-CN" sz="2600" dirty="0" smtClean="0"/>
          </a:p>
          <a:p>
            <a:pPr marL="514350" lvl="0" indent="-514350">
              <a:buAutoNum type="arabicPeriod"/>
            </a:pPr>
            <a:r>
              <a:rPr lang="zh-CN" altLang="zh-CN" sz="2600" dirty="0" smtClean="0"/>
              <a:t>直接</a:t>
            </a:r>
            <a:r>
              <a:rPr lang="zh-CN" altLang="zh-CN" sz="2600" dirty="0"/>
              <a:t>将其看做是迭代器对象来使用，</a:t>
            </a:r>
            <a:r>
              <a:rPr lang="zh-CN" altLang="zh-CN" sz="2600" dirty="0" smtClean="0"/>
              <a:t>通过</a:t>
            </a:r>
            <a:r>
              <a:rPr lang="en-US" altLang="zh-CN" sz="2600" dirty="0" smtClean="0"/>
              <a:t>__</a:t>
            </a:r>
            <a:r>
              <a:rPr lang="en-US" altLang="zh-CN" sz="2600" dirty="0"/>
              <a:t>next__()</a:t>
            </a:r>
            <a:r>
              <a:rPr lang="zh-CN" altLang="zh-CN" sz="2600" dirty="0"/>
              <a:t>方法或者内置函数</a:t>
            </a:r>
            <a:r>
              <a:rPr lang="en-US" altLang="zh-CN" sz="2600" dirty="0"/>
              <a:t>next()</a:t>
            </a:r>
            <a:r>
              <a:rPr lang="zh-CN" altLang="zh-CN" sz="2600" dirty="0"/>
              <a:t>进行</a:t>
            </a:r>
            <a:r>
              <a:rPr lang="zh-CN" altLang="zh-CN" sz="2600" dirty="0" smtClean="0"/>
              <a:t>遍历</a:t>
            </a:r>
            <a:endParaRPr lang="en-US" altLang="zh-CN" sz="2600" dirty="0" smtClean="0"/>
          </a:p>
          <a:p>
            <a:pPr marL="514350" lvl="0" indent="-514350">
              <a:buAutoNum type="arabicPeriod"/>
            </a:pPr>
            <a:r>
              <a:rPr lang="zh-CN" altLang="zh-CN" sz="2600" dirty="0" smtClean="0"/>
              <a:t>直接</a:t>
            </a:r>
            <a:r>
              <a:rPr lang="zh-CN" altLang="zh-CN" sz="2600" dirty="0"/>
              <a:t>使用在循环中</a:t>
            </a:r>
            <a:r>
              <a:rPr lang="zh-CN" altLang="zh-CN" sz="2600" dirty="0" smtClean="0"/>
              <a:t>。</a:t>
            </a:r>
            <a:endParaRPr lang="en-US" altLang="zh-CN" sz="2600" dirty="0" smtClean="0"/>
          </a:p>
        </p:txBody>
      </p:sp>
      <p:sp>
        <p:nvSpPr>
          <p:cNvPr id="6" name="内容占位符 2"/>
          <p:cNvSpPr txBox="1"/>
          <p:nvPr/>
        </p:nvSpPr>
        <p:spPr>
          <a:xfrm>
            <a:off x="852993" y="4221088"/>
            <a:ext cx="10017631" cy="2016224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600" dirty="0" smtClean="0">
                <a:solidFill>
                  <a:srgbClr val="FF0000"/>
                </a:solidFill>
              </a:rPr>
              <a:t>特点：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600" dirty="0" smtClean="0"/>
              <a:t>不管</a:t>
            </a:r>
            <a:r>
              <a:rPr lang="zh-CN" altLang="en-US" sz="2600" dirty="0"/>
              <a:t>怎么使用，只能从前往后访问其中的元素，当元素访问完了后，无法回头重新访问，而只能重新创建该生成器对象</a:t>
            </a:r>
            <a:r>
              <a:rPr lang="zh-CN" altLang="en-US" sz="2600" dirty="0" smtClean="0"/>
              <a:t>。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3505"/>
            <a:ext cx="12065635" cy="6755130"/>
          </a:xfrm>
        </p:spPr>
        <p:txBody>
          <a:bodyPr>
            <a:noAutofit/>
          </a:bodyPr>
          <a:p>
            <a:r>
              <a:rPr sz="2500" smtClean="0">
                <a:sym typeface="+mn-ea"/>
              </a:rPr>
              <a:t>举例</a:t>
            </a:r>
            <a:r>
              <a:rPr lang="en-US" altLang="zh-CN" sz="2500" smtClean="0">
                <a:sym typeface="+mn-ea"/>
              </a:rPr>
              <a:t>1</a:t>
            </a:r>
            <a:r>
              <a:rPr sz="2500" smtClean="0">
                <a:sym typeface="+mn-ea"/>
              </a:rPr>
              <a:t>（对应方法</a:t>
            </a:r>
            <a:r>
              <a:rPr lang="en-US" altLang="zh-CN" sz="2500" smtClean="0">
                <a:sym typeface="+mn-ea"/>
              </a:rPr>
              <a:t>1</a:t>
            </a:r>
            <a:r>
              <a:rPr sz="2500" smtClean="0">
                <a:sym typeface="+mn-ea"/>
              </a:rPr>
              <a:t>）：</a:t>
            </a:r>
            <a:endParaRPr lang="en-US" altLang="zh-CN" sz="2500" dirty="0" smtClean="0"/>
          </a:p>
          <a:p>
            <a:r>
              <a:rPr lang="en-US" altLang="zh-CN" sz="2500">
                <a:sym typeface="+mn-ea"/>
              </a:rPr>
              <a:t>&gt;&gt;&gt; gen = (</a:t>
            </a:r>
            <a:r>
              <a:rPr lang="en-US" altLang="zh-CN" sz="2500" dirty="0" err="1">
                <a:sym typeface="+mn-ea"/>
              </a:rPr>
              <a:t>i</a:t>
            </a:r>
            <a:r>
              <a:rPr lang="en-US" altLang="zh-CN" sz="2500">
                <a:sym typeface="+mn-ea"/>
              </a:rPr>
              <a:t> ** 2 for </a:t>
            </a:r>
            <a:r>
              <a:rPr lang="en-US" altLang="zh-CN" sz="2500" dirty="0" err="1">
                <a:sym typeface="+mn-ea"/>
              </a:rPr>
              <a:t>i</a:t>
            </a:r>
            <a:r>
              <a:rPr lang="en-US" altLang="zh-CN" sz="2500">
                <a:sym typeface="+mn-ea"/>
              </a:rPr>
              <a:t> in range(10)) </a:t>
            </a:r>
            <a:r>
              <a:rPr lang="en-US" altLang="zh-CN" sz="25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500">
                <a:solidFill>
                  <a:srgbClr val="FF0000"/>
                </a:solidFill>
                <a:sym typeface="+mn-ea"/>
              </a:rPr>
              <a:t>生成器推导式，创建生成器对象</a:t>
            </a:r>
            <a:endParaRPr lang="zh-CN" altLang="zh-CN" sz="2500" dirty="0"/>
          </a:p>
          <a:p>
            <a:r>
              <a:rPr lang="en-US" altLang="zh-CN" sz="2500">
                <a:sym typeface="+mn-ea"/>
              </a:rPr>
              <a:t>&gt;&gt;&gt; gen</a:t>
            </a:r>
            <a:endParaRPr lang="zh-CN" altLang="zh-CN" sz="2500" dirty="0"/>
          </a:p>
          <a:p>
            <a:r>
              <a:rPr lang="en-US" altLang="zh-CN" sz="2500">
                <a:sym typeface="+mn-ea"/>
              </a:rPr>
              <a:t>&lt;generator object &lt;</a:t>
            </a:r>
            <a:r>
              <a:rPr lang="en-US" altLang="zh-CN" sz="2500" dirty="0" err="1">
                <a:sym typeface="+mn-ea"/>
              </a:rPr>
              <a:t>genexpr</a:t>
            </a:r>
            <a:r>
              <a:rPr lang="en-US" altLang="zh-CN" sz="2500">
                <a:sym typeface="+mn-ea"/>
              </a:rPr>
              <a:t>&gt; at 0x0000000003363FC0&gt;</a:t>
            </a:r>
            <a:endParaRPr lang="zh-CN" altLang="zh-CN" sz="2500" dirty="0"/>
          </a:p>
          <a:p>
            <a:r>
              <a:rPr lang="en-US" altLang="zh-CN" sz="2500">
                <a:sym typeface="+mn-ea"/>
              </a:rPr>
              <a:t>&gt;&gt;&gt; list1 = list(gen)      </a:t>
            </a:r>
            <a:r>
              <a:rPr lang="en-US" altLang="zh-CN" sz="25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500">
                <a:solidFill>
                  <a:srgbClr val="FF0000"/>
                </a:solidFill>
                <a:sym typeface="+mn-ea"/>
              </a:rPr>
              <a:t>将</a:t>
            </a:r>
            <a:r>
              <a:rPr lang="en-US" altLang="zh-CN" sz="2500">
                <a:solidFill>
                  <a:srgbClr val="FF0000"/>
                </a:solidFill>
                <a:sym typeface="+mn-ea"/>
              </a:rPr>
              <a:t>gen</a:t>
            </a:r>
            <a:r>
              <a:rPr altLang="zh-CN" sz="2500">
                <a:solidFill>
                  <a:srgbClr val="FF0000"/>
                </a:solidFill>
                <a:sym typeface="+mn-ea"/>
              </a:rPr>
              <a:t>转换为列表并赋予</a:t>
            </a:r>
            <a:r>
              <a:rPr lang="en-US" altLang="zh-CN" sz="2500">
                <a:solidFill>
                  <a:srgbClr val="FF0000"/>
                </a:solidFill>
                <a:sym typeface="+mn-ea"/>
              </a:rPr>
              <a:t>list1</a:t>
            </a:r>
            <a:endParaRPr lang="zh-CN" altLang="zh-CN" sz="2500" dirty="0">
              <a:solidFill>
                <a:srgbClr val="FF0000"/>
              </a:solidFill>
            </a:endParaRPr>
          </a:p>
          <a:p>
            <a:r>
              <a:rPr lang="en-US" altLang="zh-CN" sz="2500">
                <a:sym typeface="+mn-ea"/>
              </a:rPr>
              <a:t>&gt;&gt;&gt; list1</a:t>
            </a:r>
            <a:endParaRPr lang="zh-CN" altLang="zh-CN" sz="2500" dirty="0"/>
          </a:p>
          <a:p>
            <a:r>
              <a:rPr lang="en-US" altLang="zh-CN" sz="2500">
                <a:sym typeface="+mn-ea"/>
              </a:rPr>
              <a:t>[0, 1, 4, 9, 16, 25, 36, 49, 64, 81]</a:t>
            </a:r>
            <a:endParaRPr lang="zh-CN" altLang="zh-CN" sz="2500" dirty="0"/>
          </a:p>
          <a:p>
            <a:r>
              <a:rPr lang="en-US" altLang="zh-CN" sz="2500">
                <a:sym typeface="+mn-ea"/>
              </a:rPr>
              <a:t>&gt;&gt;&gt; list(gen)   </a:t>
            </a:r>
            <a:r>
              <a:rPr lang="en-US" altLang="zh-CN" sz="2500">
                <a:solidFill>
                  <a:srgbClr val="FF0000"/>
                </a:solidFill>
                <a:sym typeface="+mn-ea"/>
              </a:rPr>
              <a:t># gen</a:t>
            </a:r>
            <a:r>
              <a:rPr altLang="zh-CN" sz="2500">
                <a:solidFill>
                  <a:srgbClr val="FF0000"/>
                </a:solidFill>
                <a:sym typeface="+mn-ea"/>
              </a:rPr>
              <a:t>已经遍历结束（转换为列表时），没有元素了</a:t>
            </a:r>
            <a:endParaRPr lang="zh-CN" altLang="zh-CN" sz="2500" dirty="0">
              <a:solidFill>
                <a:srgbClr val="FF0000"/>
              </a:solidFill>
            </a:endParaRPr>
          </a:p>
          <a:p>
            <a:r>
              <a:rPr lang="en-US" altLang="zh-CN" sz="2500" smtClean="0">
                <a:sym typeface="+mn-ea"/>
              </a:rPr>
              <a:t>[]</a:t>
            </a:r>
            <a:endParaRPr lang="en-US" altLang="zh-CN" sz="2500" smtClean="0">
              <a:sym typeface="+mn-ea"/>
            </a:endParaRPr>
          </a:p>
        </p:txBody>
      </p:sp>
      <p:sp>
        <p:nvSpPr>
          <p:cNvPr id="4" name="五角星 3"/>
          <p:cNvSpPr/>
          <p:nvPr/>
        </p:nvSpPr>
        <p:spPr>
          <a:xfrm>
            <a:off x="10337165" y="5021580"/>
            <a:ext cx="1728470" cy="172847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1365" cy="6858635"/>
          </a:xfrm>
        </p:spPr>
        <p:txBody>
          <a:bodyPr>
            <a:noAutofit/>
          </a:bodyPr>
          <a:p>
            <a:r>
              <a:rPr smtClean="0">
                <a:sym typeface="+mn-ea"/>
              </a:rPr>
              <a:t>举例</a:t>
            </a:r>
            <a:r>
              <a:rPr lang="en-US" altLang="zh-CN">
                <a:sym typeface="+mn-ea"/>
              </a:rPr>
              <a:t>2</a:t>
            </a:r>
            <a:r>
              <a:rPr smtClean="0">
                <a:sym typeface="+mn-ea"/>
              </a:rPr>
              <a:t>（对应方法</a:t>
            </a:r>
            <a:r>
              <a:rPr lang="en-US" altLang="zh-CN" smtClean="0">
                <a:sym typeface="+mn-ea"/>
              </a:rPr>
              <a:t>2</a:t>
            </a:r>
            <a:r>
              <a:rPr smtClean="0">
                <a:sym typeface="+mn-ea"/>
              </a:rPr>
              <a:t>）：</a:t>
            </a:r>
            <a:endParaRPr lang="en-US" altLang="zh-CN" dirty="0" smtClean="0"/>
          </a:p>
          <a:p>
            <a:r>
              <a:rPr lang="en-US" altLang="zh-CN">
                <a:sym typeface="+mn-ea"/>
              </a:rPr>
              <a:t>&gt;&gt;&gt; gen = (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** 2 for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in range(10))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重新创建生成器对象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gen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gen.__next</a:t>
            </a:r>
            <a:r>
              <a:rPr lang="en-US" altLang="zh-CN">
                <a:sym typeface="+mn-ea"/>
              </a:rPr>
              <a:t>__()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使用生成器对象的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__next__()</a:t>
            </a:r>
            <a:r>
              <a:rPr altLang="zh-CN">
                <a:solidFill>
                  <a:srgbClr val="FF0000"/>
                </a:solidFill>
                <a:sym typeface="+mn-ea"/>
              </a:rPr>
              <a:t>方法获取元素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0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gen.__next</a:t>
            </a:r>
            <a:r>
              <a:rPr lang="en-US" altLang="zh-CN">
                <a:sym typeface="+mn-ea"/>
              </a:rPr>
              <a:t>__()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按从前往后的顺序获取下一个元素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1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</a:t>
            </a:r>
            <a:r>
              <a:rPr lang="en-US" altLang="zh-CN" dirty="0" err="1">
                <a:sym typeface="+mn-ea"/>
              </a:rPr>
              <a:t>gen.__next</a:t>
            </a:r>
            <a:r>
              <a:rPr lang="en-US" altLang="zh-CN">
                <a:sym typeface="+mn-ea"/>
              </a:rPr>
              <a:t>__()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4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next(gen) 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使用内置函数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next()</a:t>
            </a:r>
            <a:r>
              <a:rPr altLang="zh-CN">
                <a:solidFill>
                  <a:srgbClr val="FF0000"/>
                </a:solidFill>
                <a:sym typeface="+mn-ea"/>
              </a:rPr>
              <a:t>接着获取下一个元素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smtClean="0">
                <a:sym typeface="+mn-ea"/>
              </a:rPr>
              <a:t>9</a:t>
            </a:r>
            <a:endParaRPr lang="en-US" altLang="zh-CN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125" y="642620"/>
            <a:ext cx="12010390" cy="5698490"/>
          </a:xfrm>
        </p:spPr>
        <p:txBody>
          <a:bodyPr/>
          <a:p>
            <a:r>
              <a:rPr smtClean="0">
                <a:sym typeface="+mn-ea"/>
              </a:rPr>
              <a:t>举例</a:t>
            </a:r>
            <a:r>
              <a:rPr lang="en-US" altLang="zh-CN" smtClean="0">
                <a:sym typeface="+mn-ea"/>
              </a:rPr>
              <a:t>3</a:t>
            </a:r>
            <a:r>
              <a:rPr smtClean="0">
                <a:sym typeface="+mn-ea"/>
              </a:rPr>
              <a:t>（对应方法</a:t>
            </a:r>
            <a:r>
              <a:rPr lang="en-US" altLang="zh-CN" smtClean="0">
                <a:sym typeface="+mn-ea"/>
              </a:rPr>
              <a:t>3</a:t>
            </a:r>
            <a:r>
              <a:rPr smtClean="0">
                <a:sym typeface="+mn-ea"/>
              </a:rPr>
              <a:t>）：</a:t>
            </a:r>
            <a:endParaRPr lang="en-US" altLang="zh-CN" dirty="0" smtClean="0"/>
          </a:p>
          <a:p>
            <a:r>
              <a:rPr lang="en-US" altLang="zh-CN">
                <a:sym typeface="+mn-ea"/>
              </a:rPr>
              <a:t>&gt;&gt;&gt; gen = (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** 2 for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in range(10))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&gt;&gt;&gt; for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 in gen:       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使用循环遍历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gen</a:t>
            </a:r>
            <a:r>
              <a:rPr altLang="zh-CN">
                <a:solidFill>
                  <a:srgbClr val="FF0000"/>
                </a:solidFill>
                <a:sym typeface="+mn-ea"/>
              </a:rPr>
              <a:t>中的元素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	print(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>
                <a:sym typeface="+mn-ea"/>
              </a:rPr>
              <a:t>, end='  ')</a:t>
            </a:r>
            <a:endParaRPr lang="zh-CN" altLang="zh-CN" dirty="0"/>
          </a:p>
          <a:p>
            <a:r>
              <a:rPr lang="en-US" altLang="zh-CN">
                <a:sym typeface="+mn-ea"/>
              </a:rPr>
              <a:t>0  1  4  9  16  25  36  49  64  81  </a:t>
            </a:r>
            <a:endParaRPr lang="zh-CN" altLang="zh-CN" dirty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6.3.4 </a:t>
            </a:r>
            <a:r>
              <a:rPr lang="zh-CN" altLang="en-US" dirty="0" smtClean="0"/>
              <a:t>元组</a:t>
            </a:r>
            <a:r>
              <a:rPr lang="zh-CN" altLang="en-US" dirty="0"/>
              <a:t>与列表的异同</a:t>
            </a:r>
            <a:r>
              <a:rPr lang="zh-CN" altLang="en-US" dirty="0" smtClean="0"/>
              <a:t>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384" y="1196752"/>
            <a:ext cx="10732775" cy="64807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zh-CN" sz="2400" b="1" dirty="0" smtClean="0"/>
              <a:t>1. </a:t>
            </a:r>
            <a:r>
              <a:rPr lang="zh-CN" altLang="zh-CN" sz="2400" b="1" dirty="0" smtClean="0"/>
              <a:t>相同点</a:t>
            </a:r>
            <a:r>
              <a:rPr lang="zh-CN" altLang="en-US" sz="2400" b="1" dirty="0" smtClean="0"/>
              <a:t>：</a:t>
            </a:r>
            <a:r>
              <a:rPr lang="zh-CN" altLang="zh-CN" sz="2400" dirty="0" smtClean="0"/>
              <a:t>都</a:t>
            </a:r>
            <a:r>
              <a:rPr lang="zh-CN" altLang="zh-CN" sz="2400" dirty="0"/>
              <a:t>属于有序序列，都支持使用双向索引访问其中的元素。</a:t>
            </a:r>
            <a:endParaRPr lang="zh-CN" altLang="zh-CN" sz="2400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551384" y="1988840"/>
            <a:ext cx="10945216" cy="396044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altLang="zh-CN" sz="2400" b="1" dirty="0" smtClean="0"/>
              <a:t>2. </a:t>
            </a:r>
            <a:r>
              <a:rPr lang="zh-CN" altLang="zh-CN" sz="2400" b="1" dirty="0" smtClean="0"/>
              <a:t>不同点</a:t>
            </a:r>
            <a:endParaRPr lang="zh-CN" altLang="zh-CN" sz="2400" b="1" dirty="0"/>
          </a:p>
          <a:p>
            <a:pPr marL="0" indent="0">
              <a:buNone/>
            </a:pPr>
            <a:r>
              <a:rPr lang="zh-CN" altLang="zh-CN" sz="2400" dirty="0"/>
              <a:t>（</a:t>
            </a:r>
            <a:r>
              <a:rPr lang="en-US" altLang="zh-CN" sz="2400" dirty="0"/>
              <a:t>1</a:t>
            </a:r>
            <a:r>
              <a:rPr lang="zh-CN" altLang="zh-CN" sz="2400" dirty="0"/>
              <a:t>）元组的创建使用小括号，而列表使用</a:t>
            </a:r>
            <a:r>
              <a:rPr lang="zh-CN" altLang="zh-CN" sz="2400" dirty="0" smtClean="0"/>
              <a:t>方括号</a:t>
            </a:r>
            <a:r>
              <a:rPr lang="zh-CN" altLang="en-US" sz="2400" dirty="0" smtClean="0"/>
              <a:t>。</a:t>
            </a:r>
            <a:endParaRPr lang="zh-CN" altLang="zh-CN" sz="2400" dirty="0"/>
          </a:p>
          <a:p>
            <a:pPr marL="0" indent="0">
              <a:buNone/>
            </a:pPr>
            <a:r>
              <a:rPr lang="zh-CN" altLang="zh-CN" sz="2400" dirty="0"/>
              <a:t>（</a:t>
            </a:r>
            <a:r>
              <a:rPr lang="en-US" altLang="zh-CN" sz="2400" dirty="0"/>
              <a:t>2</a:t>
            </a:r>
            <a:r>
              <a:rPr lang="zh-CN" altLang="zh-CN" sz="2400" dirty="0"/>
              <a:t>）列表属于可变序列，而元组属于不可变序列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zh-CN" sz="2400" dirty="0" smtClean="0"/>
              <a:t>（</a:t>
            </a:r>
            <a:r>
              <a:rPr lang="en-US" altLang="zh-CN" sz="2400" dirty="0"/>
              <a:t>3</a:t>
            </a:r>
            <a:r>
              <a:rPr lang="zh-CN" altLang="zh-CN" sz="2400" dirty="0"/>
              <a:t>）元组也支持切片操作，但只能通过切片来访问元组中的元素，不能使用切片改变元组中的元素值。</a:t>
            </a:r>
            <a:endParaRPr lang="zh-CN" altLang="zh-CN" sz="2400" dirty="0"/>
          </a:p>
          <a:p>
            <a:pPr marL="0" indent="0">
              <a:buNone/>
            </a:pPr>
            <a:r>
              <a:rPr lang="zh-CN" altLang="zh-CN" sz="2400" dirty="0"/>
              <a:t>（</a:t>
            </a:r>
            <a:r>
              <a:rPr lang="en-US" altLang="zh-CN" sz="2400" dirty="0"/>
              <a:t>4</a:t>
            </a:r>
            <a:r>
              <a:rPr lang="zh-CN" altLang="zh-CN" sz="2400" dirty="0"/>
              <a:t>）</a:t>
            </a:r>
            <a:r>
              <a:rPr lang="en-US" altLang="zh-CN" sz="2400" dirty="0"/>
              <a:t>Python</a:t>
            </a:r>
            <a:r>
              <a:rPr lang="zh-CN" altLang="zh-CN" sz="2400" dirty="0"/>
              <a:t>的内部实现对元组做了大量优化，访问速度比列表快。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05" y="645795"/>
            <a:ext cx="12058650" cy="564388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779905" y="2292350"/>
            <a:ext cx="873188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6.4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应用举例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525" y="188595"/>
            <a:ext cx="10852150" cy="4614545"/>
          </a:xfrm>
        </p:spPr>
        <p:txBody>
          <a:bodyPr/>
          <a:lstStyle/>
          <a:p>
            <a:br>
              <a:rPr lang="en-US" altLang="zh-CN" sz="2800" dirty="0"/>
            </a:br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6-1】</a:t>
            </a:r>
            <a:r>
              <a:rPr lang="zh-CN" altLang="en-US" sz="2800" dirty="0"/>
              <a:t>编写程序，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接收一个数字的列表；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计算得到一个新的列表，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其中第</a:t>
            </a:r>
            <a:r>
              <a:rPr lang="en-US" altLang="zh-CN" sz="2800" dirty="0" err="1"/>
              <a:t>i</a:t>
            </a:r>
            <a:r>
              <a:rPr lang="zh-CN" altLang="en-US" sz="2800" dirty="0"/>
              <a:t>个元素是原先列表的前</a:t>
            </a:r>
            <a:r>
              <a:rPr lang="en-US" altLang="zh-CN" sz="2800" dirty="0" err="1"/>
              <a:t>i</a:t>
            </a:r>
            <a:r>
              <a:rPr lang="zh-CN" altLang="en-US" sz="2800" dirty="0"/>
              <a:t>个元素的积（第一个元素不变）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470025" y="2292350"/>
            <a:ext cx="926655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6.2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列表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32"/>
          <p:cNvSpPr>
            <a:spLocks noGrp="1"/>
          </p:cNvSpPr>
          <p:nvPr>
            <p:ph type="sldNum" sz="quarter" idx="12"/>
          </p:nvPr>
        </p:nvSpPr>
        <p:spPr>
          <a:xfrm>
            <a:off x="3048635" y="6288873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3027045" y="385445"/>
            <a:ext cx="1706880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altLang="zh-CN" sz="2400"/>
              <a:t>b=[a[0]];i=1</a:t>
            </a:r>
            <a:endParaRPr lang="en-US" altLang="zh-CN" sz="2400"/>
          </a:p>
        </p:txBody>
      </p:sp>
      <p:sp>
        <p:nvSpPr>
          <p:cNvPr id="35" name="文本框 34"/>
          <p:cNvSpPr txBox="1"/>
          <p:nvPr/>
        </p:nvSpPr>
        <p:spPr>
          <a:xfrm>
            <a:off x="2789555" y="1350645"/>
            <a:ext cx="21824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1&lt;=i&lt;=len(a)-1</a:t>
            </a:r>
            <a:endParaRPr lang="en-US" altLang="zh-CN" sz="2400"/>
          </a:p>
        </p:txBody>
      </p:sp>
      <p:sp>
        <p:nvSpPr>
          <p:cNvPr id="36" name="文本框 35"/>
          <p:cNvSpPr txBox="1"/>
          <p:nvPr/>
        </p:nvSpPr>
        <p:spPr>
          <a:xfrm>
            <a:off x="3412490" y="2275205"/>
            <a:ext cx="1182370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altLang="zh-CN" sz="2400"/>
              <a:t>s=1;j=0</a:t>
            </a:r>
            <a:endParaRPr lang="en-US" altLang="zh-CN" sz="2400"/>
          </a:p>
        </p:txBody>
      </p:sp>
      <p:sp>
        <p:nvSpPr>
          <p:cNvPr id="37" name="文本框 36"/>
          <p:cNvSpPr txBox="1"/>
          <p:nvPr/>
        </p:nvSpPr>
        <p:spPr>
          <a:xfrm>
            <a:off x="3284855" y="3200400"/>
            <a:ext cx="1199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0&lt;=j&lt;=i</a:t>
            </a:r>
            <a:endParaRPr lang="en-US" altLang="zh-CN" sz="2400"/>
          </a:p>
        </p:txBody>
      </p:sp>
      <p:sp>
        <p:nvSpPr>
          <p:cNvPr id="38" name="文本框 37"/>
          <p:cNvSpPr txBox="1"/>
          <p:nvPr/>
        </p:nvSpPr>
        <p:spPr>
          <a:xfrm>
            <a:off x="3361055" y="4221480"/>
            <a:ext cx="1207135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s *= a[j]</a:t>
            </a:r>
            <a:endParaRPr lang="en-US" altLang="zh-CN" sz="2400"/>
          </a:p>
        </p:txBody>
      </p:sp>
      <p:sp>
        <p:nvSpPr>
          <p:cNvPr id="39" name="文本框 38"/>
          <p:cNvSpPr txBox="1"/>
          <p:nvPr/>
        </p:nvSpPr>
        <p:spPr>
          <a:xfrm>
            <a:off x="3832860" y="5337175"/>
            <a:ext cx="1675765" cy="429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r>
              <a:rPr lang="en-US" sz="2200">
                <a:sym typeface="+mn-ea"/>
              </a:rPr>
              <a:t>b.append(s)</a:t>
            </a:r>
            <a:endParaRPr lang="en-US" sz="2200"/>
          </a:p>
        </p:txBody>
      </p:sp>
      <p:sp>
        <p:nvSpPr>
          <p:cNvPr id="40" name="菱形 39"/>
          <p:cNvSpPr/>
          <p:nvPr/>
        </p:nvSpPr>
        <p:spPr>
          <a:xfrm>
            <a:off x="2567940" y="1148715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菱形 40"/>
          <p:cNvSpPr/>
          <p:nvPr/>
        </p:nvSpPr>
        <p:spPr>
          <a:xfrm>
            <a:off x="2559050" y="2998470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3951605" y="3746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960495" y="80073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3969385" y="201231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3978275" y="2650490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3987165" y="3873500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3996055" y="4681855"/>
            <a:ext cx="14605" cy="3321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4774565" y="574611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1355725" y="6094095"/>
            <a:ext cx="34474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 flipV="1">
            <a:off x="1340485" y="981075"/>
            <a:ext cx="23495" cy="51130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2066925" y="5001895"/>
            <a:ext cx="1939290" cy="120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 flipV="1">
            <a:off x="2066925" y="2853690"/>
            <a:ext cx="23495" cy="22085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1311275" y="981075"/>
            <a:ext cx="2627630" cy="209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2090420" y="2853690"/>
            <a:ext cx="1848485" cy="209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327015" y="3387090"/>
            <a:ext cx="26035" cy="19500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5955030" y="1591310"/>
            <a:ext cx="10795" cy="49237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5353050" y="1591310"/>
            <a:ext cx="601980" cy="38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3978275" y="6503035"/>
            <a:ext cx="1939290" cy="120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4010660" y="6515100"/>
            <a:ext cx="14605" cy="3321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61060" y="1442720"/>
            <a:ext cx="843915" cy="46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i=i+1</a:t>
            </a:r>
            <a:endParaRPr lang="en-US" altLang="zh-CN" sz="2400"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715135" y="3579495"/>
            <a:ext cx="843915" cy="46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j=j+1</a:t>
            </a:r>
            <a:endParaRPr lang="en-US" altLang="zh-CN" sz="2400"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327015" y="3413125"/>
            <a:ext cx="4032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N</a:t>
            </a:r>
            <a:endParaRPr lang="en-US" altLang="zh-CN" sz="2400"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566410" y="1275715"/>
            <a:ext cx="4032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N</a:t>
            </a:r>
            <a:endParaRPr lang="en-US" altLang="zh-CN" sz="2400"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361055" y="1811020"/>
            <a:ext cx="38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Y</a:t>
            </a:r>
            <a:endParaRPr lang="en-US" altLang="zh-CN" sz="2400"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552825" y="3761105"/>
            <a:ext cx="38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Y</a:t>
            </a:r>
            <a:endParaRPr lang="en-US" altLang="zh-CN" sz="2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40370" y="385445"/>
            <a:ext cx="3738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/>
              <a:t>两层循环的解法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525" y="188595"/>
            <a:ext cx="7804785" cy="5823585"/>
          </a:xfrm>
        </p:spPr>
        <p:txBody>
          <a:bodyPr/>
          <a:lstStyle/>
          <a:p>
            <a:pPr>
              <a:lnSpc>
                <a:spcPct val="130000"/>
              </a:lnSpc>
            </a:pP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a = input('Please input a list:')</a:t>
            </a:r>
            <a:br>
              <a:rPr lang="en-US" altLang="zh-CN" sz="2800" dirty="0"/>
            </a:br>
            <a:r>
              <a:rPr lang="en-US" altLang="zh-CN" sz="2800">
                <a:sym typeface="+mn-ea"/>
              </a:rPr>
              <a:t>a = </a:t>
            </a:r>
            <a:r>
              <a:rPr lang="en-US" altLang="zh-CN" sz="2800" dirty="0" err="1">
                <a:sym typeface="+mn-ea"/>
              </a:rPr>
              <a:t>eval</a:t>
            </a:r>
            <a:r>
              <a:rPr lang="en-US" altLang="zh-CN" sz="2800">
                <a:sym typeface="+mn-ea"/>
              </a:rPr>
              <a:t>(a)</a:t>
            </a:r>
            <a:br>
              <a:rPr lang="en-US" altLang="zh-CN" sz="2800" dirty="0"/>
            </a:br>
            <a:r>
              <a:rPr lang="en-US" altLang="zh-CN" sz="2800">
                <a:sym typeface="+mn-ea"/>
              </a:rPr>
              <a:t>b = [a[0]]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sz="2800">
                <a:solidFill>
                  <a:srgbClr val="FF0000"/>
                </a:solidFill>
                <a:sym typeface="+mn-ea"/>
              </a:rPr>
              <a:t>第一个元素不变</a:t>
            </a:r>
            <a:br>
              <a:rPr lang="zh-CN" altLang="en-US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for </a:t>
            </a:r>
            <a:r>
              <a:rPr lang="en-US" altLang="zh-CN" sz="2800" dirty="0" err="1">
                <a:sym typeface="+mn-ea"/>
              </a:rPr>
              <a:t>i</a:t>
            </a:r>
            <a:r>
              <a:rPr lang="en-US" altLang="zh-CN" sz="2800">
                <a:sym typeface="+mn-ea"/>
              </a:rPr>
              <a:t> in range(1, </a:t>
            </a:r>
            <a:r>
              <a:rPr lang="en-US" altLang="zh-CN" sz="2800" dirty="0" err="1">
                <a:sym typeface="+mn-ea"/>
              </a:rPr>
              <a:t>len</a:t>
            </a:r>
            <a:r>
              <a:rPr lang="en-US" altLang="zh-CN" sz="2800">
                <a:sym typeface="+mn-ea"/>
              </a:rPr>
              <a:t>(a)):</a:t>
            </a:r>
            <a:br>
              <a:rPr lang="en-US" altLang="zh-CN" sz="2800" dirty="0"/>
            </a:br>
            <a:r>
              <a:rPr lang="en-US" altLang="zh-CN" sz="2800">
                <a:sym typeface="+mn-ea"/>
              </a:rPr>
              <a:t>    </a:t>
            </a:r>
            <a:r>
              <a:rPr lang="en-US" altLang="zh-CN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 = 1	# </a:t>
            </a:r>
            <a:r>
              <a:rPr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每次内循环开始前，</a:t>
            </a:r>
            <a:r>
              <a:rPr lang="en-US" altLang="zh-CN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</a:t>
            </a:r>
            <a:r>
              <a:rPr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初始化为</a:t>
            </a:r>
            <a:r>
              <a:rPr lang="en-US" altLang="zh-CN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</a:t>
            </a:r>
            <a:br>
              <a:rPr lang="en-US" altLang="zh-CN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zh-CN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for j in range(</a:t>
            </a:r>
            <a:r>
              <a:rPr lang="en-US" altLang="zh-CN" sz="2800" dirty="0" err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</a:t>
            </a:r>
            <a:r>
              <a:rPr lang="en-US" altLang="zh-CN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+ 1):</a:t>
            </a:r>
            <a:br>
              <a:rPr lang="en-US" altLang="zh-CN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zh-CN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   s *= a[j]</a:t>
            </a:r>
            <a:br>
              <a:rPr lang="en-US" altLang="zh-CN" sz="2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zh-CN" sz="280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b.append</a:t>
            </a:r>
            <a:r>
              <a:rPr lang="en-US" altLang="zh-CN" sz="2800">
                <a:sym typeface="+mn-ea"/>
              </a:rPr>
              <a:t>(s)</a:t>
            </a:r>
            <a:br>
              <a:rPr lang="en-US" altLang="zh-CN" sz="2800" dirty="0"/>
            </a:br>
            <a:r>
              <a:rPr lang="en-US" altLang="zh-CN" sz="2800">
                <a:sym typeface="+mn-ea"/>
              </a:rPr>
              <a:t>print(b)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一层循环的</a:t>
            </a:r>
            <a:r>
              <a:rPr lang="zh-CN" altLang="en-US"/>
              <a:t>解法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a=eval(input())</a:t>
            </a:r>
            <a:endParaRPr lang="zh-CN" altLang="en-US"/>
          </a:p>
          <a:p>
            <a:r>
              <a:rPr lang="zh-CN" altLang="en-US"/>
              <a:t>b=[]</a:t>
            </a:r>
            <a:endParaRPr lang="zh-CN" altLang="en-US"/>
          </a:p>
          <a:p>
            <a:r>
              <a:rPr lang="zh-CN" altLang="en-US"/>
              <a:t>sum=1</a:t>
            </a:r>
            <a:endParaRPr lang="zh-CN" altLang="en-US"/>
          </a:p>
          <a:p>
            <a:r>
              <a:rPr lang="zh-CN" altLang="en-US"/>
              <a:t>for i in range(len(a)):</a:t>
            </a:r>
            <a:endParaRPr lang="zh-CN" altLang="en-US"/>
          </a:p>
          <a:p>
            <a:r>
              <a:rPr lang="zh-CN" altLang="en-US"/>
              <a:t>    sum=sum*a[i]</a:t>
            </a:r>
            <a:endParaRPr lang="zh-CN" altLang="en-US"/>
          </a:p>
          <a:p>
            <a:r>
              <a:rPr lang="zh-CN" altLang="en-US"/>
              <a:t>    b.append(sum)</a:t>
            </a:r>
            <a:endParaRPr lang="zh-CN" altLang="en-US"/>
          </a:p>
          <a:p>
            <a:r>
              <a:rPr lang="zh-CN" altLang="en-US"/>
              <a:t>    print(i,a[i],sum)</a:t>
            </a:r>
            <a:endParaRPr lang="zh-CN" altLang="en-US"/>
          </a:p>
          <a:p>
            <a:r>
              <a:rPr lang="zh-CN" altLang="en-US"/>
              <a:t>print(b)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685" y="260350"/>
            <a:ext cx="10852150" cy="4044950"/>
          </a:xfrm>
        </p:spPr>
        <p:txBody>
          <a:bodyPr/>
          <a:lstStyle/>
          <a:p>
            <a:br>
              <a:rPr lang="zh-CN" altLang="zh-CN" sz="2800" dirty="0"/>
            </a:br>
            <a:br>
              <a:rPr lang="zh-CN" altLang="zh-CN" sz="2800" dirty="0"/>
            </a:br>
            <a:br>
              <a:rPr lang="zh-CN" altLang="zh-CN" sz="2800" dirty="0"/>
            </a:br>
            <a:r>
              <a:rPr lang="zh-CN" altLang="zh-CN" sz="2800" dirty="0"/>
              <a:t>【例</a:t>
            </a:r>
            <a:r>
              <a:rPr lang="en-US" altLang="zh-CN" sz="2800" dirty="0"/>
              <a:t>6-2</a:t>
            </a:r>
            <a:r>
              <a:rPr lang="zh-CN" altLang="zh-CN" sz="2800" dirty="0"/>
              <a:t>】编写程序，模拟列表的</a:t>
            </a:r>
            <a:r>
              <a:rPr lang="en-US" altLang="zh-CN" sz="2800" dirty="0"/>
              <a:t>reverse()</a:t>
            </a:r>
            <a:r>
              <a:rPr lang="zh-CN" altLang="zh-CN" sz="2800" dirty="0"/>
              <a:t>方法。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36645" y="944245"/>
            <a:ext cx="1809750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altLang="zh-CN" sz="2400"/>
              <a:t>n=len(a);i=0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3371850" y="1908810"/>
            <a:ext cx="2314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0&lt;=i&lt;=n//2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3151505" y="2997200"/>
            <a:ext cx="2452370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altLang="zh-CN" sz="2400"/>
              <a:t>a[i]</a:t>
            </a:r>
            <a:r>
              <a:rPr lang="zh-CN" altLang="en-US" sz="2400"/>
              <a:t>与</a:t>
            </a:r>
            <a:r>
              <a:rPr lang="en-US" altLang="zh-CN" sz="2400"/>
              <a:t>a[n-1-i]</a:t>
            </a:r>
            <a:r>
              <a:rPr lang="zh-CN" altLang="en-US" sz="2400"/>
              <a:t>互换</a:t>
            </a:r>
            <a:endParaRPr lang="zh-CN" altLang="en-US" sz="2400"/>
          </a:p>
        </p:txBody>
      </p:sp>
      <p:sp>
        <p:nvSpPr>
          <p:cNvPr id="12" name="菱形 11"/>
          <p:cNvSpPr/>
          <p:nvPr/>
        </p:nvSpPr>
        <p:spPr>
          <a:xfrm>
            <a:off x="2927350" y="1707515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311015" y="59626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319905" y="135953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328795" y="257111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1699895" y="4269740"/>
            <a:ext cx="2670175" cy="63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1699895" y="1539875"/>
            <a:ext cx="5715" cy="27362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1670685" y="1539875"/>
            <a:ext cx="2627630" cy="209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4384675" y="3457575"/>
            <a:ext cx="14605" cy="8121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314440" y="2150110"/>
            <a:ext cx="0" cy="25577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5712460" y="2150110"/>
            <a:ext cx="601980" cy="38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4399280" y="4703445"/>
            <a:ext cx="1939290" cy="120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220470" y="2001520"/>
            <a:ext cx="843915" cy="46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i=i+1</a:t>
            </a:r>
            <a:endParaRPr lang="en-US" altLang="zh-CN" sz="2400">
              <a:sym typeface="+mn-ea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4399280" y="4703445"/>
            <a:ext cx="14605" cy="8121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816985" y="2536825"/>
            <a:ext cx="3860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ym typeface="+mn-ea"/>
              </a:rPr>
              <a:t>Y</a:t>
            </a:r>
            <a:endParaRPr lang="en-US" altLang="zh-CN" sz="24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21350" y="1727835"/>
            <a:ext cx="4032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N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525" y="424815"/>
            <a:ext cx="10852150" cy="643382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>
                <a:sym typeface="+mn-ea"/>
              </a:rPr>
              <a:t>a = input('Please input a list:')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a = </a:t>
            </a:r>
            <a:r>
              <a:rPr lang="en-US" altLang="zh-CN" sz="2800" dirty="0" err="1">
                <a:sym typeface="+mn-ea"/>
              </a:rPr>
              <a:t>eval</a:t>
            </a:r>
            <a:r>
              <a:rPr lang="en-US" altLang="zh-CN" sz="2800">
                <a:sym typeface="+mn-ea"/>
              </a:rPr>
              <a:t>(a)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n = </a:t>
            </a:r>
            <a:r>
              <a:rPr lang="en-US" altLang="zh-CN" sz="2800" dirty="0" err="1">
                <a:sym typeface="+mn-ea"/>
              </a:rPr>
              <a:t>len</a:t>
            </a:r>
            <a:r>
              <a:rPr lang="en-US" altLang="zh-CN" sz="2800">
                <a:sym typeface="+mn-ea"/>
              </a:rPr>
              <a:t>(a)</a:t>
            </a:r>
            <a:br>
              <a:rPr lang="zh-CN" altLang="zh-CN" sz="2800" dirty="0"/>
            </a:br>
            <a:r>
              <a:rPr lang="en-US" altLang="zh-CN" sz="2800" dirty="0" err="1">
                <a:sym typeface="+mn-ea"/>
              </a:rPr>
              <a:t>i</a:t>
            </a:r>
            <a:r>
              <a:rPr lang="en-US" altLang="zh-CN" sz="2800">
                <a:sym typeface="+mn-ea"/>
              </a:rPr>
              <a:t> = 0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while </a:t>
            </a:r>
            <a:r>
              <a:rPr lang="en-US" altLang="zh-CN" sz="2800" dirty="0" err="1">
                <a:sym typeface="+mn-ea"/>
              </a:rPr>
              <a:t>i</a:t>
            </a:r>
            <a:r>
              <a:rPr lang="en-US" altLang="zh-CN" sz="2800">
                <a:sym typeface="+mn-ea"/>
              </a:rPr>
              <a:t> &lt;= n // 2: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首尾对调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    t = a[</a:t>
            </a:r>
            <a:r>
              <a:rPr lang="en-US" altLang="zh-CN" sz="2800" dirty="0" err="1">
                <a:sym typeface="+mn-ea"/>
              </a:rPr>
              <a:t>i</a:t>
            </a:r>
            <a:r>
              <a:rPr lang="en-US" altLang="zh-CN" sz="2800">
                <a:sym typeface="+mn-ea"/>
              </a:rPr>
              <a:t>]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a[</a:t>
            </a:r>
            <a:r>
              <a:rPr lang="en-US" altLang="zh-CN" sz="2800" dirty="0" err="1">
                <a:sym typeface="+mn-ea"/>
              </a:rPr>
              <a:t>i</a:t>
            </a:r>
            <a:r>
              <a:rPr lang="en-US" altLang="zh-CN" sz="2800">
                <a:sym typeface="+mn-ea"/>
              </a:rPr>
              <a:t>] = a[n - 1 - </a:t>
            </a:r>
            <a:r>
              <a:rPr lang="en-US" altLang="zh-CN" sz="2800" dirty="0" err="1">
                <a:sym typeface="+mn-ea"/>
              </a:rPr>
              <a:t>i</a:t>
            </a:r>
            <a:r>
              <a:rPr lang="en-US" altLang="zh-CN" sz="2800">
                <a:sym typeface="+mn-ea"/>
              </a:rPr>
              <a:t>]    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 a[i],a[n-1-i]=a[n-1-i],a[i]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    a[n - 1 - </a:t>
            </a:r>
            <a:r>
              <a:rPr lang="en-US" altLang="zh-CN" sz="2800" dirty="0" err="1">
                <a:sym typeface="+mn-ea"/>
              </a:rPr>
              <a:t>i</a:t>
            </a:r>
            <a:r>
              <a:rPr lang="en-US" altLang="zh-CN" sz="2800">
                <a:sym typeface="+mn-ea"/>
              </a:rPr>
              <a:t>] = t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i</a:t>
            </a:r>
            <a:r>
              <a:rPr lang="en-US" altLang="zh-CN" sz="2800">
                <a:sym typeface="+mn-ea"/>
              </a:rPr>
              <a:t> = </a:t>
            </a:r>
            <a:r>
              <a:rPr lang="en-US" altLang="zh-CN" sz="2800" dirty="0" err="1">
                <a:sym typeface="+mn-ea"/>
              </a:rPr>
              <a:t>i</a:t>
            </a:r>
            <a:r>
              <a:rPr lang="en-US" altLang="zh-CN" sz="2800">
                <a:sym typeface="+mn-ea"/>
              </a:rPr>
              <a:t> + 1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print(a)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2"/>
          <p:cNvSpPr>
            <a:spLocks noGrp="1"/>
          </p:cNvSpPr>
          <p:nvPr/>
        </p:nvSpPr>
        <p:spPr>
          <a:xfrm>
            <a:off x="9166225" y="628887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切片的另一种</a:t>
            </a:r>
            <a:r>
              <a:rPr lang="zh-CN" altLang="en-US"/>
              <a:t>解法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a=eval(input())</a:t>
            </a:r>
            <a:endParaRPr lang="zh-CN" altLang="en-US"/>
          </a:p>
          <a:p>
            <a:r>
              <a:rPr lang="zh-CN" altLang="en-US"/>
              <a:t>b=a[-1::-1]</a:t>
            </a:r>
            <a:endParaRPr lang="zh-CN" altLang="en-US"/>
          </a:p>
          <a:p>
            <a:r>
              <a:rPr lang="zh-CN" altLang="en-US"/>
              <a:t>print(b)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685" y="260350"/>
            <a:ext cx="10852150" cy="3096895"/>
          </a:xfrm>
        </p:spPr>
        <p:txBody>
          <a:bodyPr/>
          <a:lstStyle/>
          <a:p>
            <a:br>
              <a:rPr lang="en-US" altLang="zh-CN" sz="2800" dirty="0"/>
            </a:br>
            <a:br>
              <a:rPr lang="en-US" altLang="zh-CN" sz="2800" dirty="0"/>
            </a:br>
            <a:br>
              <a:rPr lang="en-US" altLang="zh-CN" sz="2800" dirty="0"/>
            </a:br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6-3】</a:t>
            </a:r>
            <a:r>
              <a:rPr lang="zh-CN" altLang="en-US" sz="2800" dirty="0"/>
              <a:t>编写程序，模拟列表的</a:t>
            </a:r>
            <a:r>
              <a:rPr lang="en-US" altLang="zh-CN" sz="2800" dirty="0"/>
              <a:t>insert()</a:t>
            </a:r>
            <a:r>
              <a:rPr lang="zh-CN" altLang="en-US" sz="2800" dirty="0"/>
              <a:t>方法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3015615" y="6299668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44215" y="396240"/>
            <a:ext cx="1478915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n = </a:t>
            </a:r>
            <a:r>
              <a:rPr lang="en-US" altLang="zh-CN" sz="2400" dirty="0" err="1">
                <a:sym typeface="+mn-ea"/>
              </a:rPr>
              <a:t>len</a:t>
            </a:r>
            <a:r>
              <a:rPr lang="en-US" altLang="zh-CN" sz="2400">
                <a:sym typeface="+mn-ea"/>
              </a:rPr>
              <a:t>(a)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3181985" y="1360805"/>
            <a:ext cx="16059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index &gt;= n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788160" y="2286000"/>
            <a:ext cx="2386330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en-US" altLang="zh-CN" sz="2400" dirty="0" err="1">
                <a:sym typeface="+mn-ea"/>
              </a:rPr>
              <a:t>a.append</a:t>
            </a:r>
            <a:r>
              <a:rPr lang="en-US" altLang="zh-CN" sz="2400">
                <a:sym typeface="+mn-ea"/>
              </a:rPr>
              <a:t>(value)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5763260" y="3211195"/>
            <a:ext cx="1512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m &gt; index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5839460" y="4232275"/>
            <a:ext cx="2154555" cy="829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a[m] = a[m - 1]</a:t>
            </a:r>
            <a:br>
              <a:rPr lang="zh-CN" altLang="zh-CN" sz="2400" dirty="0">
                <a:sym typeface="+mn-ea"/>
              </a:rPr>
            </a:br>
            <a:r>
              <a:rPr lang="en-US" altLang="zh-CN" sz="2400">
                <a:sym typeface="+mn-ea"/>
              </a:rPr>
              <a:t>m -= 1</a:t>
            </a:r>
            <a:endParaRPr lang="en-US" altLang="zh-CN" sz="2400"/>
          </a:p>
        </p:txBody>
      </p:sp>
      <p:sp>
        <p:nvSpPr>
          <p:cNvPr id="10" name="文本框 9"/>
          <p:cNvSpPr txBox="1"/>
          <p:nvPr/>
        </p:nvSpPr>
        <p:spPr>
          <a:xfrm>
            <a:off x="7994015" y="5571490"/>
            <a:ext cx="2148840" cy="429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pPr algn="l"/>
            <a:r>
              <a:rPr lang="en-US" altLang="zh-CN" sz="2200">
                <a:sym typeface="+mn-ea"/>
              </a:rPr>
              <a:t>a[index] = value</a:t>
            </a:r>
            <a:endParaRPr lang="en-US" sz="2200"/>
          </a:p>
        </p:txBody>
      </p:sp>
      <p:sp>
        <p:nvSpPr>
          <p:cNvPr id="11" name="菱形 10"/>
          <p:cNvSpPr/>
          <p:nvPr/>
        </p:nvSpPr>
        <p:spPr>
          <a:xfrm>
            <a:off x="2534920" y="1159510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5037455" y="3009265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918585" y="48260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927475" y="811530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936365" y="2023110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456680" y="266128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465570" y="388429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512560" y="5073015"/>
            <a:ext cx="14605" cy="3321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8976360" y="600138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4535170" y="5405120"/>
            <a:ext cx="1939290" cy="120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4545330" y="2864485"/>
            <a:ext cx="38735" cy="25088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4568825" y="2864485"/>
            <a:ext cx="1848485" cy="209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8926830" y="3423285"/>
            <a:ext cx="49530" cy="20942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4" idx="0"/>
          </p:cNvCxnSpPr>
          <p:nvPr/>
        </p:nvCxnSpPr>
        <p:spPr>
          <a:xfrm flipH="1">
            <a:off x="6415405" y="1629410"/>
            <a:ext cx="31750" cy="647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5320030" y="1602105"/>
            <a:ext cx="1064260" cy="273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3935730" y="6309360"/>
            <a:ext cx="4991100" cy="723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3992245" y="6309360"/>
            <a:ext cx="15875" cy="548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59375" y="2277110"/>
            <a:ext cx="2512060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en-US" altLang="zh-CN" sz="2400" dirty="0" err="1">
                <a:sym typeface="+mn-ea"/>
              </a:rPr>
              <a:t>a.append</a:t>
            </a:r>
            <a:r>
              <a:rPr lang="en-US" altLang="zh-CN" sz="2400">
                <a:sym typeface="+mn-ea"/>
              </a:rPr>
              <a:t>([]);m=n</a:t>
            </a:r>
            <a:endParaRPr lang="zh-CN" altLang="en-US" sz="2400"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831455" y="3427730"/>
            <a:ext cx="1064260" cy="273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994015" y="2967355"/>
            <a:ext cx="4032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N</a:t>
            </a:r>
            <a:endParaRPr lang="en-US" altLang="zh-CN" sz="2400"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635750" y="3771900"/>
            <a:ext cx="38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Y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685" y="-635"/>
            <a:ext cx="11733530" cy="685863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800">
                <a:sym typeface="+mn-ea"/>
              </a:rPr>
              <a:t>a = </a:t>
            </a:r>
            <a:r>
              <a:rPr lang="en-US" altLang="zh-CN" sz="2800" dirty="0" err="1">
                <a:sym typeface="+mn-ea"/>
              </a:rPr>
              <a:t>eval</a:t>
            </a:r>
            <a:r>
              <a:rPr lang="en-US" altLang="zh-CN" sz="2800">
                <a:sym typeface="+mn-ea"/>
              </a:rPr>
              <a:t>(input('</a:t>
            </a:r>
            <a:r>
              <a:rPr altLang="zh-CN" sz="2800">
                <a:sym typeface="+mn-ea"/>
              </a:rPr>
              <a:t>请输入一个列表</a:t>
            </a:r>
            <a:r>
              <a:rPr lang="en-US" altLang="zh-CN" sz="2800">
                <a:sym typeface="+mn-ea"/>
              </a:rPr>
              <a:t>:'))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n = </a:t>
            </a:r>
            <a:r>
              <a:rPr lang="en-US" altLang="zh-CN" sz="2800" dirty="0" err="1">
                <a:sym typeface="+mn-ea"/>
              </a:rPr>
              <a:t>len</a:t>
            </a:r>
            <a:r>
              <a:rPr lang="en-US" altLang="zh-CN" sz="2800">
                <a:sym typeface="+mn-ea"/>
              </a:rPr>
              <a:t>(a)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index = </a:t>
            </a:r>
            <a:r>
              <a:rPr lang="en-US" altLang="zh-CN" sz="2800" dirty="0" err="1">
                <a:sym typeface="+mn-ea"/>
              </a:rPr>
              <a:t>eval</a:t>
            </a:r>
            <a:r>
              <a:rPr lang="en-US" altLang="zh-CN" sz="2800">
                <a:sym typeface="+mn-ea"/>
              </a:rPr>
              <a:t>(input('</a:t>
            </a:r>
            <a:r>
              <a:rPr altLang="zh-CN" sz="2800">
                <a:sym typeface="+mn-ea"/>
              </a:rPr>
              <a:t>请输入要插入的下标位置</a:t>
            </a:r>
            <a:r>
              <a:rPr lang="en-US" altLang="zh-CN" sz="2800">
                <a:sym typeface="+mn-ea"/>
              </a:rPr>
              <a:t>:'))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value = </a:t>
            </a:r>
            <a:r>
              <a:rPr lang="en-US" altLang="zh-CN" sz="2800" dirty="0" err="1">
                <a:sym typeface="+mn-ea"/>
              </a:rPr>
              <a:t>eval</a:t>
            </a:r>
            <a:r>
              <a:rPr lang="en-US" altLang="zh-CN" sz="2800">
                <a:sym typeface="+mn-ea"/>
              </a:rPr>
              <a:t>(input('</a:t>
            </a:r>
            <a:r>
              <a:rPr altLang="zh-CN" sz="2800">
                <a:sym typeface="+mn-ea"/>
              </a:rPr>
              <a:t>请输入要插入的元素</a:t>
            </a:r>
            <a:r>
              <a:rPr lang="en-US" altLang="zh-CN" sz="2800">
                <a:sym typeface="+mn-ea"/>
              </a:rPr>
              <a:t>:'))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if index &gt;= n: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a.append</a:t>
            </a:r>
            <a:r>
              <a:rPr lang="en-US" altLang="zh-CN" sz="2800">
                <a:sym typeface="+mn-ea"/>
              </a:rPr>
              <a:t>(value)	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插入列表尾部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else: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a.append</a:t>
            </a:r>
            <a:r>
              <a:rPr lang="en-US" altLang="zh-CN" sz="2800">
                <a:sym typeface="+mn-ea"/>
              </a:rPr>
              <a:t>([])		</a:t>
            </a:r>
            <a:r>
              <a:rPr lang="en-US" altLang="zh-CN" sz="28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先在列表尾部添加一个元素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    m = n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while m &gt; index: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将下标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index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及之后的元素依次后移一位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        a[m] = a[m - 1]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    m -= 1</a:t>
            </a:r>
            <a:br>
              <a:rPr lang="zh-CN" altLang="zh-CN" sz="2800" dirty="0"/>
            </a:br>
            <a:r>
              <a:rPr lang="en-US" altLang="zh-CN" sz="2800">
                <a:sym typeface="+mn-ea"/>
              </a:rPr>
              <a:t>    a[index] = value		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800">
                <a:solidFill>
                  <a:srgbClr val="FF0000"/>
                </a:solidFill>
                <a:sym typeface="+mn-ea"/>
              </a:rPr>
              <a:t>插入元素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value</a:t>
            </a:r>
            <a:br>
              <a:rPr lang="zh-CN" altLang="zh-CN" sz="2800" dirty="0">
                <a:solidFill>
                  <a:srgbClr val="FF0000"/>
                </a:solidFill>
              </a:rPr>
            </a:br>
            <a:r>
              <a:rPr lang="en-US" altLang="zh-CN" sz="2800">
                <a:sym typeface="+mn-ea"/>
              </a:rPr>
              <a:t>print(a)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6.2.1</a:t>
            </a:r>
            <a:r>
              <a:rPr lang="zh-CN" altLang="en-US" dirty="0" smtClean="0"/>
              <a:t>列表</a:t>
            </a:r>
            <a:r>
              <a:rPr lang="zh-CN" altLang="en-US" dirty="0"/>
              <a:t>的创建、元素引用及删除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757535" cy="46894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．</a:t>
            </a:r>
            <a:r>
              <a:rPr lang="zh-CN" altLang="zh-CN" b="1" dirty="0" smtClean="0"/>
              <a:t>列表</a:t>
            </a:r>
            <a:r>
              <a:rPr lang="zh-CN" altLang="zh-CN" b="1" dirty="0"/>
              <a:t>的</a:t>
            </a:r>
            <a:r>
              <a:rPr lang="zh-CN" altLang="zh-CN" b="1" dirty="0" smtClean="0"/>
              <a:t>创建</a:t>
            </a:r>
            <a:endParaRPr lang="zh-CN" altLang="zh-CN" b="1" dirty="0" smtClean="0"/>
          </a:p>
          <a:p>
            <a:pPr marL="0" lvl="0" indent="0">
              <a:buNone/>
            </a:pPr>
            <a:endParaRPr lang="en-US" altLang="zh-CN" b="1" dirty="0" smtClean="0"/>
          </a:p>
          <a:p>
            <a:r>
              <a:rPr lang="zh-CN" altLang="zh-CN" dirty="0" smtClean="0"/>
              <a:t>格式</a:t>
            </a:r>
            <a:r>
              <a:rPr lang="en-US" altLang="zh-CN" dirty="0"/>
              <a:t>1</a:t>
            </a:r>
            <a:r>
              <a:rPr lang="zh-CN" altLang="zh-CN" dirty="0"/>
              <a:t>：列表名 </a:t>
            </a:r>
            <a:r>
              <a:rPr lang="en-US" altLang="zh-CN" dirty="0"/>
              <a:t>= list()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zh-CN" dirty="0"/>
          </a:p>
          <a:p>
            <a:r>
              <a:rPr lang="zh-CN" altLang="zh-CN" dirty="0"/>
              <a:t>格式</a:t>
            </a:r>
            <a:r>
              <a:rPr lang="en-US" altLang="zh-CN" dirty="0"/>
              <a:t>2</a:t>
            </a:r>
            <a:r>
              <a:rPr lang="zh-CN" altLang="zh-CN" dirty="0"/>
              <a:t>：列表名 </a:t>
            </a:r>
            <a:r>
              <a:rPr lang="en-US" altLang="zh-CN" dirty="0"/>
              <a:t>= [</a:t>
            </a:r>
            <a:r>
              <a:rPr lang="zh-CN" altLang="zh-CN" dirty="0"/>
              <a:t>元素</a:t>
            </a:r>
            <a:r>
              <a:rPr lang="en-US" altLang="zh-CN" dirty="0"/>
              <a:t>1, </a:t>
            </a:r>
            <a:r>
              <a:rPr lang="zh-CN" altLang="zh-CN" dirty="0"/>
              <a:t>元素</a:t>
            </a:r>
            <a:r>
              <a:rPr lang="en-US" altLang="zh-CN" dirty="0"/>
              <a:t>2, </a:t>
            </a:r>
            <a:r>
              <a:rPr lang="zh-CN" altLang="zh-CN" dirty="0"/>
              <a:t>…</a:t>
            </a:r>
            <a:r>
              <a:rPr lang="en-US" altLang="zh-CN" dirty="0"/>
              <a:t>, </a:t>
            </a:r>
            <a:r>
              <a:rPr lang="zh-CN" altLang="zh-CN" dirty="0"/>
              <a:t>元素</a:t>
            </a:r>
            <a:r>
              <a:rPr lang="en-US" altLang="zh-CN" dirty="0"/>
              <a:t>n]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5850" y="332105"/>
            <a:ext cx="4561840" cy="716915"/>
          </a:xfrm>
        </p:spPr>
        <p:txBody>
          <a:bodyPr/>
          <a:p>
            <a:r>
              <a:rPr lang="zh-CN" altLang="en-US"/>
              <a:t>第二种</a:t>
            </a:r>
            <a:r>
              <a:rPr lang="zh-CN" altLang="en-US"/>
              <a:t>方法：切片法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570" y="0"/>
            <a:ext cx="10852150" cy="6830695"/>
          </a:xfrm>
        </p:spPr>
        <p:txBody>
          <a:bodyPr>
            <a:noAutofit/>
          </a:bodyPr>
          <a:p>
            <a:r>
              <a:rPr lang="zh-CN" altLang="en-US" b="1"/>
              <a:t>a = eval(input('请输入一个列表:'))</a:t>
            </a:r>
            <a:endParaRPr lang="zh-CN" altLang="en-US" b="1"/>
          </a:p>
          <a:p>
            <a:r>
              <a:rPr lang="zh-CN" altLang="en-US" b="1"/>
              <a:t>n = len(a)</a:t>
            </a:r>
            <a:endParaRPr lang="zh-CN" altLang="en-US" b="1"/>
          </a:p>
          <a:p>
            <a:r>
              <a:rPr lang="zh-CN" altLang="en-US" b="1"/>
              <a:t>index = int(input('请输入要插入的下标位置:'))</a:t>
            </a:r>
            <a:endParaRPr lang="zh-CN" altLang="en-US" b="1"/>
          </a:p>
          <a:p>
            <a:r>
              <a:rPr lang="zh-CN" altLang="en-US" b="1"/>
              <a:t>value = eval(input('请输入要插入的元素:'))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if index &gt;= n:</a:t>
            </a:r>
            <a:endParaRPr lang="zh-CN" altLang="en-US" b="1"/>
          </a:p>
          <a:p>
            <a:r>
              <a:rPr lang="zh-CN" altLang="en-US" b="1"/>
              <a:t>    a.append(value)</a:t>
            </a:r>
            <a:endParaRPr lang="zh-CN" altLang="en-US" b="1"/>
          </a:p>
          <a:p>
            <a:r>
              <a:rPr lang="zh-CN" altLang="en-US" b="1"/>
              <a:t>else:</a:t>
            </a:r>
            <a:endParaRPr lang="zh-CN" altLang="en-US" b="1"/>
          </a:p>
          <a:p>
            <a:r>
              <a:rPr lang="zh-CN" altLang="en-US" b="1"/>
              <a:t>    a[index:index]=(value,)</a:t>
            </a:r>
            <a:endParaRPr lang="zh-CN" altLang="en-US" b="1"/>
          </a:p>
          <a:p>
            <a:r>
              <a:rPr lang="zh-CN" altLang="en-US" b="1"/>
              <a:t>print(a)</a:t>
            </a:r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881" y="260648"/>
            <a:ext cx="10852150" cy="720080"/>
          </a:xfrm>
        </p:spPr>
        <p:txBody>
          <a:bodyPr/>
          <a:lstStyle/>
          <a:p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6-4】</a:t>
            </a:r>
            <a:r>
              <a:rPr lang="zh-CN" altLang="en-US" sz="2800" dirty="0"/>
              <a:t>编写程序，模拟列表的</a:t>
            </a:r>
            <a:r>
              <a:rPr lang="en-US" altLang="zh-CN" sz="2800" dirty="0"/>
              <a:t>sort()</a:t>
            </a:r>
            <a:r>
              <a:rPr lang="zh-CN" altLang="en-US" sz="2800" dirty="0"/>
              <a:t>方法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180965"/>
          </a:xfrm>
        </p:spPr>
        <p:txBody>
          <a:bodyPr/>
          <a:lstStyle/>
          <a:p>
            <a:r>
              <a:rPr lang="zh-CN" altLang="en-US" dirty="0"/>
              <a:t>排序就是使一串记录按照其中的某个或某些关键字的大小，递增或递减排列起来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经典的</a:t>
            </a:r>
            <a:r>
              <a:rPr lang="zh-CN" altLang="zh-CN" dirty="0"/>
              <a:t>排序</a:t>
            </a:r>
            <a:r>
              <a:rPr lang="zh-CN" altLang="zh-CN" dirty="0" smtClean="0"/>
              <a:t>算法，冒泡排序</a:t>
            </a:r>
            <a:r>
              <a:rPr lang="zh-CN" altLang="zh-CN" dirty="0"/>
              <a:t>、选择排序、</a:t>
            </a:r>
            <a:r>
              <a:rPr lang="zh-CN" altLang="zh-CN" dirty="0" smtClean="0"/>
              <a:t>插入排序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260648"/>
            <a:ext cx="10852150" cy="716915"/>
          </a:xfrm>
        </p:spPr>
        <p:txBody>
          <a:bodyPr/>
          <a:lstStyle/>
          <a:p>
            <a:r>
              <a:rPr lang="zh-CN" altLang="en-US" dirty="0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3770" y="1015455"/>
            <a:ext cx="8035179" cy="5688632"/>
          </a:xfrm>
        </p:spPr>
        <p:txBody>
          <a:bodyPr>
            <a:normAutofit/>
          </a:bodyPr>
          <a:lstStyle/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zh-CN" altLang="en-US" sz="2400" kern="0" spc="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kumimoji="1" lang="en-US" altLang="zh-CN" sz="2400" kern="0" spc="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sz="2400" kern="0" spc="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趟排序：</a:t>
            </a:r>
            <a:endParaRPr kumimoji="1" lang="zh-CN" altLang="en-US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a[0]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a[1]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比较，若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a[0]&gt;a[1]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则两者交换，否则不交换</a:t>
            </a:r>
            <a:endParaRPr kumimoji="1" lang="en-US" altLang="zh-CN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a[1]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a[2]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比较，若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a[1]&gt;a[2]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则两者交换，否则不交换</a:t>
            </a:r>
            <a:endParaRPr kumimoji="1" lang="en-US" altLang="zh-CN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依次类推，直到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a[8]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a[9]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比较后，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a[9] 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中是最大数</a:t>
            </a:r>
            <a:endParaRPr kumimoji="1" lang="en-US" altLang="zh-CN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zh-CN" altLang="en-US" sz="2400" kern="0" spc="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kumimoji="1" lang="en-US" altLang="zh-CN" sz="2400" kern="0" spc="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400" kern="0" spc="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趟排序：</a:t>
            </a:r>
            <a:endParaRPr kumimoji="1" lang="en-US" altLang="zh-CN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a[0]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a[1]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比较，若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a[0]&gt;a[1]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则两者交换，否则不交换</a:t>
            </a:r>
            <a:endParaRPr kumimoji="1" lang="en-US" altLang="zh-CN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a[1]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a[2]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比较，若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a[1]&gt;a[2]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则两者交换，否则不交换</a:t>
            </a:r>
            <a:endParaRPr kumimoji="1" lang="en-US" altLang="zh-CN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依次类推，直到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a[7]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a[8]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比较后，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a[8] 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中是第二大数</a:t>
            </a:r>
            <a:endParaRPr kumimoji="1" lang="en-US" altLang="zh-CN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kumimoji="1" lang="en-US" altLang="zh-CN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zh-CN" altLang="en-US" sz="2400" kern="0" spc="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kumimoji="1" lang="en-US" altLang="zh-CN" sz="2400" kern="0" spc="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kumimoji="1" lang="zh-CN" altLang="en-US" sz="2400" kern="0" spc="0" noProof="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趟排序：</a:t>
            </a:r>
            <a:endParaRPr kumimoji="1" lang="en-US" altLang="zh-CN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a[0]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a[1]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比较，若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a[0]&gt;a[1]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则两者交换。否则不交换</a:t>
            </a:r>
            <a:endParaRPr kumimoji="1" lang="en-US" altLang="zh-CN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855" lvl="0" indent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rgbClr val="3A5047"/>
              </a:buClr>
              <a:buSzPct val="75000"/>
              <a:buNone/>
              <a:defRPr/>
            </a:pP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此时，</a:t>
            </a:r>
            <a:r>
              <a:rPr kumimoji="1" lang="en-US" altLang="zh-CN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a[0]</a:t>
            </a:r>
            <a:r>
              <a:rPr kumimoji="1" lang="zh-CN" altLang="en-US" sz="2400" kern="0" spc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是最小数。</a:t>
            </a:r>
            <a:endParaRPr kumimoji="1" lang="zh-CN" altLang="en-US" sz="2400" kern="0" spc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4" name="组合 11"/>
          <p:cNvGrpSpPr/>
          <p:nvPr/>
        </p:nvGrpSpPr>
        <p:grpSpPr bwMode="auto">
          <a:xfrm>
            <a:off x="5297486" y="1015455"/>
            <a:ext cx="5616575" cy="457200"/>
            <a:chOff x="2389188" y="768350"/>
            <a:chExt cx="5616575" cy="457200"/>
          </a:xfrm>
        </p:grpSpPr>
        <p:sp>
          <p:nvSpPr>
            <p:cNvPr id="5" name="AutoShape 31"/>
            <p:cNvSpPr>
              <a:spLocks noChangeArrowheads="1"/>
            </p:cNvSpPr>
            <p:nvPr/>
          </p:nvSpPr>
          <p:spPr bwMode="auto">
            <a:xfrm>
              <a:off x="2389188" y="912813"/>
              <a:ext cx="647700" cy="288925"/>
            </a:xfrm>
            <a:prstGeom prst="curvedUpArrow">
              <a:avLst>
                <a:gd name="adj1" fmla="val 44835"/>
                <a:gd name="adj2" fmla="val 89670"/>
                <a:gd name="adj3" fmla="val 33329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AutoShape 32"/>
            <p:cNvSpPr>
              <a:spLocks noChangeArrowheads="1"/>
            </p:cNvSpPr>
            <p:nvPr/>
          </p:nvSpPr>
          <p:spPr bwMode="auto">
            <a:xfrm>
              <a:off x="3109913" y="912813"/>
              <a:ext cx="647700" cy="288925"/>
            </a:xfrm>
            <a:prstGeom prst="curvedUpArrow">
              <a:avLst>
                <a:gd name="adj1" fmla="val 44835"/>
                <a:gd name="adj2" fmla="val 89670"/>
                <a:gd name="adj3" fmla="val 33329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AutoShape 33"/>
            <p:cNvSpPr>
              <a:spLocks noChangeArrowheads="1"/>
            </p:cNvSpPr>
            <p:nvPr/>
          </p:nvSpPr>
          <p:spPr bwMode="auto">
            <a:xfrm>
              <a:off x="3757613" y="912813"/>
              <a:ext cx="647700" cy="288925"/>
            </a:xfrm>
            <a:prstGeom prst="curvedUpArrow">
              <a:avLst>
                <a:gd name="adj1" fmla="val 44835"/>
                <a:gd name="adj2" fmla="val 89670"/>
                <a:gd name="adj3" fmla="val 33329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AutoShape 34"/>
            <p:cNvSpPr>
              <a:spLocks noChangeArrowheads="1"/>
            </p:cNvSpPr>
            <p:nvPr/>
          </p:nvSpPr>
          <p:spPr bwMode="auto">
            <a:xfrm>
              <a:off x="4405313" y="912813"/>
              <a:ext cx="647700" cy="288925"/>
            </a:xfrm>
            <a:prstGeom prst="curvedUpArrow">
              <a:avLst>
                <a:gd name="adj1" fmla="val 44835"/>
                <a:gd name="adj2" fmla="val 89670"/>
                <a:gd name="adj3" fmla="val 33329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utoShape 35"/>
            <p:cNvSpPr>
              <a:spLocks noChangeArrowheads="1"/>
            </p:cNvSpPr>
            <p:nvPr/>
          </p:nvSpPr>
          <p:spPr bwMode="auto">
            <a:xfrm>
              <a:off x="5053013" y="912813"/>
              <a:ext cx="647700" cy="288925"/>
            </a:xfrm>
            <a:prstGeom prst="curvedUpArrow">
              <a:avLst>
                <a:gd name="adj1" fmla="val 44835"/>
                <a:gd name="adj2" fmla="val 89670"/>
                <a:gd name="adj3" fmla="val 33329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utoShape 36"/>
            <p:cNvSpPr>
              <a:spLocks noChangeArrowheads="1"/>
            </p:cNvSpPr>
            <p:nvPr/>
          </p:nvSpPr>
          <p:spPr bwMode="auto">
            <a:xfrm>
              <a:off x="7358063" y="912813"/>
              <a:ext cx="647700" cy="288925"/>
            </a:xfrm>
            <a:prstGeom prst="curvedUpArrow">
              <a:avLst>
                <a:gd name="adj1" fmla="val 44835"/>
                <a:gd name="adj2" fmla="val 89670"/>
                <a:gd name="adj3" fmla="val 33329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Text Box 37"/>
            <p:cNvSpPr txBox="1">
              <a:spLocks noChangeArrowheads="1"/>
            </p:cNvSpPr>
            <p:nvPr/>
          </p:nvSpPr>
          <p:spPr bwMode="auto">
            <a:xfrm>
              <a:off x="6061075" y="768350"/>
              <a:ext cx="12239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……</a:t>
              </a:r>
              <a:endParaRPr lang="en-US" altLang="zh-CN" b="1"/>
            </a:p>
          </p:txBody>
        </p:sp>
      </p:grpSp>
      <p:graphicFrame>
        <p:nvGraphicFramePr>
          <p:cNvPr id="12" name="表格 11"/>
          <p:cNvGraphicFramePr/>
          <p:nvPr/>
        </p:nvGraphicFramePr>
        <p:xfrm>
          <a:off x="5114924" y="210593"/>
          <a:ext cx="6096000" cy="9144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96875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r>
                        <a:rPr lang="en-US" altLang="zh-CN" sz="200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endParaRPr lang="en-US" altLang="zh-CN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endParaRPr lang="en-US" altLang="zh-CN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endParaRPr lang="en-US" altLang="zh-CN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endParaRPr lang="en-US" altLang="zh-CN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endParaRPr lang="en-US" altLang="zh-CN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endParaRPr lang="en-US" altLang="zh-CN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endParaRPr lang="en-US" altLang="zh-CN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A5047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kumimoji="1"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buClr>
                          <a:schemeClr val="tx2"/>
                        </a:buClr>
                        <a:buSzPct val="100000"/>
                        <a:buNone/>
                      </a:pPr>
                      <a:endParaRPr lang="en-US" altLang="zh-CN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60648"/>
            <a:ext cx="2304256" cy="716915"/>
          </a:xfrm>
        </p:spPr>
        <p:txBody>
          <a:bodyPr/>
          <a:lstStyle/>
          <a:p>
            <a:r>
              <a:rPr lang="zh-CN" altLang="en-US" dirty="0" smtClean="0"/>
              <a:t>冒泡排序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783633" y="758424"/>
          <a:ext cx="7200798" cy="5103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91119"/>
                <a:gridCol w="1018295"/>
                <a:gridCol w="1163765"/>
                <a:gridCol w="1018295"/>
                <a:gridCol w="1163765"/>
                <a:gridCol w="945559"/>
              </a:tblGrid>
              <a:tr h="5103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第一趟原始数据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椭圆 4"/>
          <p:cNvSpPr/>
          <p:nvPr/>
        </p:nvSpPr>
        <p:spPr>
          <a:xfrm>
            <a:off x="4799856" y="857848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879976" y="83317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6888088" y="857848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7968208" y="845924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9048328" y="83043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817291" y="1742268"/>
          <a:ext cx="7167141" cy="4320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01486"/>
                <a:gridCol w="1072634"/>
                <a:gridCol w="1024669"/>
                <a:gridCol w="1080120"/>
                <a:gridCol w="1152128"/>
                <a:gridCol w="936104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第一趟：第一次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下弧形箭头 10"/>
          <p:cNvSpPr/>
          <p:nvPr/>
        </p:nvSpPr>
        <p:spPr>
          <a:xfrm>
            <a:off x="5087888" y="1267974"/>
            <a:ext cx="1152128" cy="392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871864" y="177281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5959376" y="1789600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7040488" y="181427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8073876" y="180235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9120336" y="1786860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17" name="下弧形箭头 16"/>
          <p:cNvSpPr/>
          <p:nvPr/>
        </p:nvSpPr>
        <p:spPr>
          <a:xfrm>
            <a:off x="6319416" y="2246324"/>
            <a:ext cx="974204" cy="392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825675" y="2966404"/>
          <a:ext cx="7158756" cy="4320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99262"/>
                <a:gridCol w="1071379"/>
                <a:gridCol w="1120078"/>
                <a:gridCol w="1051814"/>
                <a:gridCol w="1080120"/>
                <a:gridCol w="936103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第一趟：第二次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椭圆 18"/>
          <p:cNvSpPr/>
          <p:nvPr/>
        </p:nvSpPr>
        <p:spPr>
          <a:xfrm>
            <a:off x="4963468" y="303841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967760" y="301373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7032104" y="299695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8082260" y="3026488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9192344" y="301099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24" name="下弧形箭头 23"/>
          <p:cNvSpPr/>
          <p:nvPr/>
        </p:nvSpPr>
        <p:spPr>
          <a:xfrm>
            <a:off x="7487568" y="3470460"/>
            <a:ext cx="974204" cy="392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2817292" y="4015048"/>
          <a:ext cx="7167140" cy="4320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01486"/>
                <a:gridCol w="1072634"/>
                <a:gridCol w="1121389"/>
                <a:gridCol w="1170145"/>
                <a:gridCol w="965382"/>
                <a:gridCol w="936104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第一趟：第三次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椭圆 26"/>
          <p:cNvSpPr/>
          <p:nvPr/>
        </p:nvSpPr>
        <p:spPr>
          <a:xfrm>
            <a:off x="4955085" y="408705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5959377" y="4062380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7040489" y="408705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8073877" y="407513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9192344" y="4059640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32" name="下弧形箭头 31"/>
          <p:cNvSpPr/>
          <p:nvPr/>
        </p:nvSpPr>
        <p:spPr>
          <a:xfrm>
            <a:off x="8488412" y="4495770"/>
            <a:ext cx="974204" cy="392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2825676" y="5084732"/>
          <a:ext cx="7230765" cy="4320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18366"/>
                <a:gridCol w="1082156"/>
                <a:gridCol w="1131344"/>
                <a:gridCol w="1180533"/>
                <a:gridCol w="1032966"/>
                <a:gridCol w="885400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第一趟：第四次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椭圆 33"/>
          <p:cNvSpPr/>
          <p:nvPr/>
        </p:nvSpPr>
        <p:spPr>
          <a:xfrm>
            <a:off x="4943872" y="5085184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5967761" y="5132064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7176120" y="5156740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8256240" y="514481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9264352" y="5129324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60648"/>
            <a:ext cx="2304256" cy="716915"/>
          </a:xfrm>
        </p:spPr>
        <p:txBody>
          <a:bodyPr/>
          <a:lstStyle/>
          <a:p>
            <a:r>
              <a:rPr lang="zh-CN" altLang="en-US" dirty="0" smtClean="0"/>
              <a:t>冒泡排序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783632" y="758424"/>
          <a:ext cx="7042720" cy="5103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72208"/>
                <a:gridCol w="1008112"/>
                <a:gridCol w="954050"/>
                <a:gridCol w="1173787"/>
                <a:gridCol w="1184531"/>
                <a:gridCol w="850032"/>
              </a:tblGrid>
              <a:tr h="5103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第二趟原始数据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椭圆 4"/>
          <p:cNvSpPr/>
          <p:nvPr/>
        </p:nvSpPr>
        <p:spPr>
          <a:xfrm>
            <a:off x="4727848" y="857848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807968" y="83317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6816080" y="857848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7968208" y="845924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817291" y="1742268"/>
          <a:ext cx="7056785" cy="4320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72208"/>
                <a:gridCol w="974453"/>
                <a:gridCol w="1008112"/>
                <a:gridCol w="1152128"/>
                <a:gridCol w="1185788"/>
                <a:gridCol w="864096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第二趟：第一次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下弧形箭头 10"/>
          <p:cNvSpPr/>
          <p:nvPr/>
        </p:nvSpPr>
        <p:spPr>
          <a:xfrm>
            <a:off x="5159896" y="1267974"/>
            <a:ext cx="974204" cy="392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799856" y="181427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5807968" y="1789600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6960096" y="181427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8073876" y="180235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17" name="下弧形箭头 16"/>
          <p:cNvSpPr/>
          <p:nvPr/>
        </p:nvSpPr>
        <p:spPr>
          <a:xfrm>
            <a:off x="6319416" y="2246324"/>
            <a:ext cx="974204" cy="392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825675" y="2966404"/>
          <a:ext cx="7056785" cy="4320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72208"/>
                <a:gridCol w="966069"/>
                <a:gridCol w="1008112"/>
                <a:gridCol w="1224136"/>
                <a:gridCol w="1122164"/>
                <a:gridCol w="864096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第二趟：第二次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椭圆 18"/>
          <p:cNvSpPr/>
          <p:nvPr/>
        </p:nvSpPr>
        <p:spPr>
          <a:xfrm>
            <a:off x="4799856" y="303841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879976" y="301373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960096" y="299695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8082260" y="3026488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24" name="下弧形箭头 23"/>
          <p:cNvSpPr/>
          <p:nvPr/>
        </p:nvSpPr>
        <p:spPr>
          <a:xfrm>
            <a:off x="7487568" y="3470460"/>
            <a:ext cx="974204" cy="392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2817292" y="4015048"/>
          <a:ext cx="7056785" cy="4320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72208"/>
                <a:gridCol w="974452"/>
                <a:gridCol w="1080120"/>
                <a:gridCol w="1152128"/>
                <a:gridCol w="1113781"/>
                <a:gridCol w="864096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第二趟：第三次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椭圆 26"/>
          <p:cNvSpPr/>
          <p:nvPr/>
        </p:nvSpPr>
        <p:spPr>
          <a:xfrm>
            <a:off x="4799856" y="407707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5879976" y="4062380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6960096" y="4005064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8073877" y="4075132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9048328" y="821820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9102576" y="1788288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9100989" y="3013736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9100989" y="4040340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60648"/>
            <a:ext cx="2304256" cy="716915"/>
          </a:xfrm>
        </p:spPr>
        <p:txBody>
          <a:bodyPr/>
          <a:lstStyle/>
          <a:p>
            <a:r>
              <a:rPr lang="zh-CN" altLang="en-US" dirty="0" smtClean="0"/>
              <a:t>冒泡排序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783632" y="758424"/>
          <a:ext cx="7200800" cy="51033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14231"/>
                <a:gridCol w="1104364"/>
                <a:gridCol w="1104364"/>
                <a:gridCol w="1177989"/>
                <a:gridCol w="1030740"/>
                <a:gridCol w="869112"/>
              </a:tblGrid>
              <a:tr h="5103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第三趟原始数据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椭圆 4"/>
          <p:cNvSpPr/>
          <p:nvPr/>
        </p:nvSpPr>
        <p:spPr>
          <a:xfrm>
            <a:off x="4979368" y="857848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983660" y="83317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104112" y="857848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817291" y="1742268"/>
          <a:ext cx="7167141" cy="4320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01486"/>
                <a:gridCol w="1072634"/>
                <a:gridCol w="1121390"/>
                <a:gridCol w="1170145"/>
                <a:gridCol w="1023877"/>
                <a:gridCol w="877609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第三趟：第一次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下弧形箭头 10"/>
          <p:cNvSpPr/>
          <p:nvPr/>
        </p:nvSpPr>
        <p:spPr>
          <a:xfrm>
            <a:off x="5431036" y="1267974"/>
            <a:ext cx="974204" cy="392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955084" y="181427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5959376" y="1789600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7104112" y="181427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17" name="下弧形箭头 16"/>
          <p:cNvSpPr/>
          <p:nvPr/>
        </p:nvSpPr>
        <p:spPr>
          <a:xfrm>
            <a:off x="6319416" y="2246324"/>
            <a:ext cx="974204" cy="392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783632" y="2786984"/>
          <a:ext cx="7200801" cy="4320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10416"/>
                <a:gridCol w="1077671"/>
                <a:gridCol w="1126656"/>
                <a:gridCol w="1175641"/>
                <a:gridCol w="1028686"/>
                <a:gridCol w="881731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第三趟：第二次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椭圆 18"/>
          <p:cNvSpPr/>
          <p:nvPr/>
        </p:nvSpPr>
        <p:spPr>
          <a:xfrm>
            <a:off x="4819453" y="281753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951984" y="283431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7104112" y="2809268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9192344" y="821820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9192344" y="1788288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9192344" y="2834316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8184232" y="2834916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8256240" y="1788288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8184232" y="844304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2783632" y="3885724"/>
          <a:ext cx="7153325" cy="4320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72208"/>
                <a:gridCol w="1056118"/>
                <a:gridCol w="1104123"/>
                <a:gridCol w="1152128"/>
                <a:gridCol w="1008112"/>
                <a:gridCol w="960636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第四趟原始数据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椭圆 34"/>
          <p:cNvSpPr/>
          <p:nvPr/>
        </p:nvSpPr>
        <p:spPr>
          <a:xfrm>
            <a:off x="4921425" y="391627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5925717" y="3933056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6990061" y="3908008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9072861" y="3933056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8100891" y="3933656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44" name="下弧形箭头 43"/>
          <p:cNvSpPr/>
          <p:nvPr/>
        </p:nvSpPr>
        <p:spPr>
          <a:xfrm>
            <a:off x="5361175" y="4293696"/>
            <a:ext cx="974204" cy="392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45" name="表格 44"/>
          <p:cNvGraphicFramePr>
            <a:graphicFrameLocks noGrp="1"/>
          </p:cNvGraphicFramePr>
          <p:nvPr/>
        </p:nvGraphicFramePr>
        <p:xfrm>
          <a:off x="2783632" y="4838296"/>
          <a:ext cx="7200800" cy="4320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10416"/>
                <a:gridCol w="1077671"/>
                <a:gridCol w="1126656"/>
                <a:gridCol w="1175641"/>
                <a:gridCol w="1028686"/>
                <a:gridCol w="881730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第四趟：第一次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" name="椭圆 45"/>
          <p:cNvSpPr/>
          <p:nvPr/>
        </p:nvSpPr>
        <p:spPr>
          <a:xfrm>
            <a:off x="4987901" y="4868832"/>
            <a:ext cx="720080" cy="360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5992193" y="4885616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7056537" y="4860568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9211691" y="4885616"/>
            <a:ext cx="628725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8184232" y="4886216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1847528" y="3573016"/>
            <a:ext cx="9361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2" name="表格 51"/>
          <p:cNvGraphicFramePr>
            <a:graphicFrameLocks noGrp="1"/>
          </p:cNvGraphicFramePr>
          <p:nvPr/>
        </p:nvGraphicFramePr>
        <p:xfrm>
          <a:off x="2783632" y="5661248"/>
          <a:ext cx="7200800" cy="50405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10416"/>
                <a:gridCol w="1077671"/>
                <a:gridCol w="1126656"/>
                <a:gridCol w="1175641"/>
                <a:gridCol w="1028686"/>
                <a:gridCol w="881730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排序结束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椭圆 52"/>
          <p:cNvSpPr/>
          <p:nvPr/>
        </p:nvSpPr>
        <p:spPr>
          <a:xfrm>
            <a:off x="4943872" y="5700024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6032377" y="5716808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7096721" y="5691760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9211691" y="5716808"/>
            <a:ext cx="628725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8207551" y="5717408"/>
            <a:ext cx="720080" cy="3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35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9" grpId="0" animBg="1"/>
      <p:bldP spid="20" grpId="0" animBg="1"/>
      <p:bldP spid="21" grpId="0" animBg="1"/>
      <p:bldP spid="39" grpId="0" animBg="1"/>
      <p:bldP spid="40" grpId="0" animBg="1"/>
      <p:bldP spid="41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742" y="106363"/>
            <a:ext cx="10852150" cy="716915"/>
          </a:xfrm>
        </p:spPr>
        <p:txBody>
          <a:bodyPr/>
          <a:lstStyle/>
          <a:p>
            <a:r>
              <a:rPr lang="zh-CN" altLang="en-US" dirty="0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1099" y="805340"/>
            <a:ext cx="1656184" cy="108012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流程图</a:t>
            </a:r>
            <a:endParaRPr lang="zh-CN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29920" y="805180"/>
            <a:ext cx="5043805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25"/>
              </a:lnSpc>
            </a:pPr>
            <a:r>
              <a:rPr lang="zh-CN" altLang="en-US" sz="2800" b="1" dirty="0" smtClean="0">
                <a:latin typeface="宋体" panose="02010600030101010101" pitchFamily="2" charset="-122"/>
              </a:rPr>
              <a:t>伪代码：</a:t>
            </a:r>
            <a:endParaRPr lang="en-US" altLang="zh-CN" sz="2800" b="1" dirty="0" smtClean="0">
              <a:latin typeface="宋体" panose="02010600030101010101" pitchFamily="2" charset="-122"/>
            </a:endParaRPr>
          </a:p>
          <a:p>
            <a:pPr eaLnBrk="1" hangingPunct="1">
              <a:lnSpc>
                <a:spcPts val="4325"/>
              </a:lnSpc>
            </a:pPr>
            <a:r>
              <a:rPr lang="en-US" altLang="zh-CN" sz="2800" b="1" dirty="0" smtClean="0">
                <a:latin typeface="宋体" panose="02010600030101010101" pitchFamily="2" charset="-122"/>
              </a:rPr>
              <a:t>for(i=0</a:t>
            </a:r>
            <a:r>
              <a:rPr lang="en-US" altLang="zh-CN" sz="2800" b="1" dirty="0">
                <a:latin typeface="宋体" panose="02010600030101010101" pitchFamily="2" charset="-122"/>
              </a:rPr>
              <a:t>; i&lt;N-1; i++)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ts val="4325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   for(j=0; j&lt;N-i-1; j++)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ts val="4325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       if(a[j] &gt; a[j+1])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ts val="4325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       {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ts val="4325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          t=a[j];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ts val="4325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          a[j]=a[j+1];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ts val="4325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          a[j+1]=t;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ts val="4325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       }</a:t>
            </a:r>
            <a:endParaRPr lang="en-US" altLang="zh-CN" sz="2800" b="1" dirty="0">
              <a:latin typeface="宋体" panose="02010600030101010101" pitchFamily="2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7920300" y="320786"/>
            <a:ext cx="3313113" cy="6144419"/>
            <a:chOff x="4572000" y="66675"/>
            <a:chExt cx="3313113" cy="6324600"/>
          </a:xfrm>
        </p:grpSpPr>
        <p:sp>
          <p:nvSpPr>
            <p:cNvPr id="80" name="圆角矩形 79"/>
            <p:cNvSpPr/>
            <p:nvPr/>
          </p:nvSpPr>
          <p:spPr>
            <a:xfrm>
              <a:off x="5724525" y="66675"/>
              <a:ext cx="863600" cy="36036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zh-CN" altLang="en-US" sz="1800" dirty="0"/>
                <a:t>开始</a:t>
              </a:r>
              <a:endParaRPr lang="zh-CN" altLang="en-US" sz="1800" dirty="0"/>
            </a:p>
          </p:txBody>
        </p:sp>
        <p:cxnSp>
          <p:nvCxnSpPr>
            <p:cNvPr id="81" name="直接箭头连接符 80"/>
            <p:cNvCxnSpPr>
              <a:stCxn id="80" idx="2"/>
            </p:cNvCxnSpPr>
            <p:nvPr/>
          </p:nvCxnSpPr>
          <p:spPr>
            <a:xfrm>
              <a:off x="6156325" y="427038"/>
              <a:ext cx="0" cy="157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菱形 81"/>
            <p:cNvSpPr/>
            <p:nvPr/>
          </p:nvSpPr>
          <p:spPr>
            <a:xfrm>
              <a:off x="5400675" y="1089025"/>
              <a:ext cx="1511300" cy="468313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en-US" altLang="zh-CN" sz="1800" dirty="0" err="1"/>
                <a:t>i</a:t>
              </a:r>
              <a:r>
                <a:rPr lang="en-US" altLang="zh-CN" sz="1800" dirty="0"/>
                <a:t>&lt;N-1</a:t>
              </a:r>
              <a:endParaRPr lang="zh-CN" altLang="en-US" sz="1800" dirty="0"/>
            </a:p>
          </p:txBody>
        </p:sp>
        <p:sp>
          <p:nvSpPr>
            <p:cNvPr id="83" name="矩形 82"/>
            <p:cNvSpPr/>
            <p:nvPr/>
          </p:nvSpPr>
          <p:spPr>
            <a:xfrm>
              <a:off x="5616575" y="584200"/>
              <a:ext cx="1079500" cy="215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en-US" altLang="zh-CN" sz="1800" dirty="0" err="1"/>
                <a:t>i</a:t>
              </a:r>
              <a:r>
                <a:rPr lang="en-US" altLang="zh-CN" sz="1800" dirty="0"/>
                <a:t>=0</a:t>
              </a:r>
              <a:endParaRPr lang="zh-CN" altLang="en-US" sz="1800" dirty="0"/>
            </a:p>
          </p:txBody>
        </p:sp>
        <p:cxnSp>
          <p:nvCxnSpPr>
            <p:cNvPr id="84" name="直接箭头连接符 83"/>
            <p:cNvCxnSpPr/>
            <p:nvPr/>
          </p:nvCxnSpPr>
          <p:spPr>
            <a:xfrm>
              <a:off x="6156325" y="800100"/>
              <a:ext cx="0" cy="2889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"/>
            <p:cNvSpPr txBox="1">
              <a:spLocks noChangeArrowheads="1"/>
            </p:cNvSpPr>
            <p:nvPr/>
          </p:nvSpPr>
          <p:spPr bwMode="auto">
            <a:xfrm>
              <a:off x="6299200" y="1412875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Y</a:t>
              </a:r>
              <a:endParaRPr lang="zh-CN" altLang="en-US" sz="1800"/>
            </a:p>
          </p:txBody>
        </p:sp>
        <p:sp>
          <p:nvSpPr>
            <p:cNvPr id="86" name="TextBox 12"/>
            <p:cNvSpPr txBox="1">
              <a:spLocks noChangeArrowheads="1"/>
            </p:cNvSpPr>
            <p:nvPr/>
          </p:nvSpPr>
          <p:spPr bwMode="auto">
            <a:xfrm>
              <a:off x="7019925" y="985838"/>
              <a:ext cx="3524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N</a:t>
              </a:r>
              <a:endParaRPr lang="zh-CN" altLang="en-US" sz="1800"/>
            </a:p>
          </p:txBody>
        </p:sp>
        <p:sp>
          <p:nvSpPr>
            <p:cNvPr id="87" name="矩形 86"/>
            <p:cNvSpPr/>
            <p:nvPr/>
          </p:nvSpPr>
          <p:spPr>
            <a:xfrm>
              <a:off x="5616575" y="1700213"/>
              <a:ext cx="1079500" cy="215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en-US" altLang="zh-CN" sz="1800" dirty="0"/>
                <a:t>j=0</a:t>
              </a:r>
              <a:endParaRPr lang="zh-CN" altLang="en-US" sz="1800" dirty="0"/>
            </a:p>
          </p:txBody>
        </p:sp>
        <p:sp>
          <p:nvSpPr>
            <p:cNvPr id="88" name="菱形 87"/>
            <p:cNvSpPr/>
            <p:nvPr/>
          </p:nvSpPr>
          <p:spPr>
            <a:xfrm>
              <a:off x="5287963" y="2225675"/>
              <a:ext cx="1781175" cy="669925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en-US" altLang="zh-CN" sz="1800" dirty="0"/>
                <a:t>j&lt;N-i-1</a:t>
              </a:r>
              <a:endParaRPr lang="zh-CN" altLang="en-US" sz="1800" dirty="0"/>
            </a:p>
          </p:txBody>
        </p:sp>
        <p:cxnSp>
          <p:nvCxnSpPr>
            <p:cNvPr id="89" name="直接箭头连接符 88"/>
            <p:cNvCxnSpPr/>
            <p:nvPr/>
          </p:nvCxnSpPr>
          <p:spPr>
            <a:xfrm>
              <a:off x="6178550" y="1909763"/>
              <a:ext cx="0" cy="2889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>
              <a:off x="6178550" y="2895600"/>
              <a:ext cx="0" cy="1444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17"/>
            <p:cNvSpPr txBox="1">
              <a:spLocks noChangeArrowheads="1"/>
            </p:cNvSpPr>
            <p:nvPr/>
          </p:nvSpPr>
          <p:spPr bwMode="auto">
            <a:xfrm>
              <a:off x="6286500" y="2752725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Y</a:t>
              </a:r>
              <a:endParaRPr lang="zh-CN" altLang="en-US" sz="1800"/>
            </a:p>
          </p:txBody>
        </p:sp>
        <p:sp>
          <p:nvSpPr>
            <p:cNvPr id="92" name="TextBox 18"/>
            <p:cNvSpPr txBox="1">
              <a:spLocks noChangeArrowheads="1"/>
            </p:cNvSpPr>
            <p:nvPr/>
          </p:nvSpPr>
          <p:spPr bwMode="auto">
            <a:xfrm>
              <a:off x="7069138" y="2190750"/>
              <a:ext cx="3508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N</a:t>
              </a:r>
              <a:endParaRPr lang="zh-CN" altLang="en-US" sz="1800"/>
            </a:p>
          </p:txBody>
        </p:sp>
        <p:sp>
          <p:nvSpPr>
            <p:cNvPr id="93" name="矩形 92"/>
            <p:cNvSpPr/>
            <p:nvPr/>
          </p:nvSpPr>
          <p:spPr>
            <a:xfrm>
              <a:off x="5468938" y="3043238"/>
              <a:ext cx="140335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r>
                <a:rPr lang="en-US" altLang="zh-CN" sz="1800" dirty="0"/>
                <a:t>t=a[j]</a:t>
              </a:r>
              <a:endParaRPr lang="en-US" altLang="zh-CN" sz="1800" dirty="0"/>
            </a:p>
            <a:p>
              <a:pPr>
                <a:buFont typeface="Arial" panose="020B0604020202020204" pitchFamily="34" charset="0"/>
                <a:buNone/>
                <a:defRPr/>
              </a:pPr>
              <a:r>
                <a:rPr lang="en-US" altLang="zh-CN" sz="1800" dirty="0"/>
                <a:t>a[j]=a[j+1]</a:t>
              </a:r>
              <a:endParaRPr lang="en-US" altLang="zh-CN" sz="1800" dirty="0"/>
            </a:p>
            <a:p>
              <a:pPr>
                <a:buFont typeface="Arial" panose="020B0604020202020204" pitchFamily="34" charset="0"/>
                <a:buNone/>
                <a:defRPr/>
              </a:pPr>
              <a:r>
                <a:rPr lang="en-US" altLang="zh-CN" sz="1800" dirty="0"/>
                <a:t>a[j+1]=t</a:t>
              </a:r>
              <a:endParaRPr lang="en-US" altLang="zh-CN" sz="1800" dirty="0"/>
            </a:p>
          </p:txBody>
        </p:sp>
        <p:cxnSp>
          <p:nvCxnSpPr>
            <p:cNvPr id="94" name="直接连接符 93"/>
            <p:cNvCxnSpPr/>
            <p:nvPr/>
          </p:nvCxnSpPr>
          <p:spPr>
            <a:xfrm flipV="1">
              <a:off x="4883150" y="2054225"/>
              <a:ext cx="0" cy="241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4897438" y="4467225"/>
              <a:ext cx="12811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>
              <a:off x="4883150" y="2054225"/>
              <a:ext cx="1295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42150" y="2566988"/>
              <a:ext cx="3778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7407275" y="2566988"/>
              <a:ext cx="0" cy="20050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6911975" y="1333500"/>
              <a:ext cx="9731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6167438" y="4581525"/>
              <a:ext cx="12239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4573588" y="917575"/>
              <a:ext cx="0" cy="41529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/>
            <p:nvPr/>
          </p:nvCxnSpPr>
          <p:spPr>
            <a:xfrm>
              <a:off x="4572000" y="917575"/>
              <a:ext cx="15843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矩形 102"/>
            <p:cNvSpPr/>
            <p:nvPr/>
          </p:nvSpPr>
          <p:spPr>
            <a:xfrm>
              <a:off x="5619750" y="4117975"/>
              <a:ext cx="1079500" cy="215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en-US" altLang="zh-CN" sz="1800" dirty="0"/>
                <a:t>j++</a:t>
              </a:r>
              <a:endParaRPr lang="zh-CN" altLang="en-US" sz="1800" dirty="0"/>
            </a:p>
          </p:txBody>
        </p:sp>
        <p:cxnSp>
          <p:nvCxnSpPr>
            <p:cNvPr id="104" name="直接箭头连接符 103"/>
            <p:cNvCxnSpPr/>
            <p:nvPr/>
          </p:nvCxnSpPr>
          <p:spPr>
            <a:xfrm>
              <a:off x="6156325" y="3965575"/>
              <a:ext cx="0" cy="1444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stCxn id="103" idx="2"/>
            </p:cNvCxnSpPr>
            <p:nvPr/>
          </p:nvCxnSpPr>
          <p:spPr>
            <a:xfrm>
              <a:off x="6159500" y="4333875"/>
              <a:ext cx="0" cy="133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 105"/>
            <p:cNvSpPr/>
            <p:nvPr/>
          </p:nvSpPr>
          <p:spPr>
            <a:xfrm>
              <a:off x="5630863" y="4721225"/>
              <a:ext cx="1079500" cy="215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en-US" altLang="zh-CN" sz="1800" dirty="0" err="1"/>
                <a:t>i</a:t>
              </a:r>
              <a:r>
                <a:rPr lang="en-US" altLang="zh-CN" sz="1800" dirty="0"/>
                <a:t>++</a:t>
              </a:r>
              <a:endParaRPr lang="zh-CN" altLang="en-US" sz="1800" dirty="0"/>
            </a:p>
          </p:txBody>
        </p:sp>
        <p:cxnSp>
          <p:nvCxnSpPr>
            <p:cNvPr id="107" name="直接箭头连接符 106"/>
            <p:cNvCxnSpPr/>
            <p:nvPr/>
          </p:nvCxnSpPr>
          <p:spPr>
            <a:xfrm>
              <a:off x="6156325" y="4572000"/>
              <a:ext cx="0" cy="1428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6178550" y="4937125"/>
              <a:ext cx="0" cy="133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4598988" y="5070475"/>
              <a:ext cx="16033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7885113" y="1333500"/>
              <a:ext cx="0" cy="38957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6172304" y="5229225"/>
              <a:ext cx="16779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/>
            <p:nvPr/>
          </p:nvCxnSpPr>
          <p:spPr>
            <a:xfrm>
              <a:off x="6156325" y="1557338"/>
              <a:ext cx="0" cy="1428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>
              <a:off x="6178550" y="5229225"/>
              <a:ext cx="0" cy="1444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平行四边形 113"/>
            <p:cNvSpPr/>
            <p:nvPr/>
          </p:nvSpPr>
          <p:spPr>
            <a:xfrm>
              <a:off x="5375275" y="5373688"/>
              <a:ext cx="1643063" cy="358775"/>
            </a:xfrm>
            <a:prstGeom prst="parallelogram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zh-CN" altLang="en-US" sz="1800" dirty="0"/>
                <a:t>输出</a:t>
              </a:r>
              <a:r>
                <a:rPr lang="en-US" altLang="zh-CN" sz="1800" dirty="0"/>
                <a:t>a</a:t>
              </a:r>
              <a:endParaRPr lang="zh-CN" altLang="en-US" sz="1800" dirty="0"/>
            </a:p>
          </p:txBody>
        </p:sp>
        <p:cxnSp>
          <p:nvCxnSpPr>
            <p:cNvPr id="115" name="直接箭头连接符 114"/>
            <p:cNvCxnSpPr/>
            <p:nvPr/>
          </p:nvCxnSpPr>
          <p:spPr>
            <a:xfrm>
              <a:off x="6202363" y="5732463"/>
              <a:ext cx="0" cy="2889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圆角矩形 115"/>
            <p:cNvSpPr/>
            <p:nvPr/>
          </p:nvSpPr>
          <p:spPr>
            <a:xfrm>
              <a:off x="5735638" y="6030913"/>
              <a:ext cx="863600" cy="360362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r>
                <a:rPr lang="zh-CN" altLang="en-US" sz="1800" dirty="0"/>
                <a:t>结束</a:t>
              </a:r>
              <a:endParaRPr lang="zh-CN" altLang="en-US" sz="1800" dirty="0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15265"/>
            <a:ext cx="12192000" cy="6452235"/>
          </a:xfrm>
        </p:spPr>
        <p:txBody>
          <a:bodyPr>
            <a:noAutofit/>
          </a:bodyPr>
          <a:p>
            <a:r>
              <a:rPr lang="en-US" altLang="zh-CN" sz="2300">
                <a:sym typeface="+mn-ea"/>
              </a:rPr>
              <a:t>a = input('</a:t>
            </a:r>
            <a:r>
              <a:rPr sz="2300">
                <a:sym typeface="+mn-ea"/>
              </a:rPr>
              <a:t>请输入一个待排序的列表</a:t>
            </a:r>
            <a:r>
              <a:rPr lang="en-US" altLang="zh-CN" sz="2300">
                <a:sym typeface="+mn-ea"/>
              </a:rPr>
              <a:t>:')#【</a:t>
            </a:r>
            <a:r>
              <a:rPr sz="2300">
                <a:sym typeface="+mn-ea"/>
              </a:rPr>
              <a:t>例</a:t>
            </a:r>
            <a:r>
              <a:rPr lang="en-US" altLang="zh-CN" sz="2300">
                <a:sym typeface="+mn-ea"/>
              </a:rPr>
              <a:t>6-4】</a:t>
            </a:r>
            <a:r>
              <a:rPr sz="2300">
                <a:sym typeface="+mn-ea"/>
              </a:rPr>
              <a:t>模拟列表的</a:t>
            </a:r>
            <a:r>
              <a:rPr lang="en-US" altLang="zh-CN" sz="2300">
                <a:sym typeface="+mn-ea"/>
              </a:rPr>
              <a:t>sort()</a:t>
            </a:r>
            <a:r>
              <a:rPr sz="2300">
                <a:sym typeface="+mn-ea"/>
              </a:rPr>
              <a:t>方法</a:t>
            </a:r>
            <a:r>
              <a:rPr sz="2300" smtClean="0">
                <a:sym typeface="+mn-ea"/>
              </a:rPr>
              <a:t>。</a:t>
            </a:r>
            <a:endParaRPr lang="en-US" altLang="zh-CN" sz="2300" dirty="0"/>
          </a:p>
          <a:p>
            <a:r>
              <a:rPr lang="en-US" altLang="zh-CN" sz="2300">
                <a:sym typeface="+mn-ea"/>
              </a:rPr>
              <a:t>a = </a:t>
            </a:r>
            <a:r>
              <a:rPr lang="en-US" altLang="zh-CN" sz="2300" dirty="0" err="1">
                <a:sym typeface="+mn-ea"/>
              </a:rPr>
              <a:t>eval</a:t>
            </a:r>
            <a:r>
              <a:rPr lang="en-US" altLang="zh-CN" sz="2300">
                <a:sym typeface="+mn-ea"/>
              </a:rPr>
              <a:t>(a)</a:t>
            </a:r>
            <a:endParaRPr lang="en-US" altLang="zh-CN" sz="2300" dirty="0"/>
          </a:p>
          <a:p>
            <a:r>
              <a:rPr lang="en-US" altLang="zh-CN" sz="2300">
                <a:sym typeface="+mn-ea"/>
              </a:rPr>
              <a:t>n = </a:t>
            </a:r>
            <a:r>
              <a:rPr lang="en-US" altLang="zh-CN" sz="2300" dirty="0" err="1">
                <a:sym typeface="+mn-ea"/>
              </a:rPr>
              <a:t>len</a:t>
            </a:r>
            <a:r>
              <a:rPr lang="en-US" altLang="zh-CN" sz="2300">
                <a:sym typeface="+mn-ea"/>
              </a:rPr>
              <a:t>(a)</a:t>
            </a:r>
            <a:endParaRPr lang="en-US" altLang="zh-CN" sz="2300" dirty="0"/>
          </a:p>
          <a:p>
            <a:r>
              <a:rPr lang="en-US" altLang="zh-CN" sz="2300">
                <a:sym typeface="+mn-ea"/>
              </a:rPr>
              <a:t>for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in range(n - 1):   		</a:t>
            </a:r>
            <a:r>
              <a:rPr lang="en-US" altLang="zh-CN" sz="2300" smtClean="0">
                <a:solidFill>
                  <a:srgbClr val="FF0000"/>
                </a:solidFill>
                <a:sym typeface="+mn-ea"/>
              </a:rPr>
              <a:t># </a:t>
            </a:r>
            <a:r>
              <a:rPr sz="2300">
                <a:solidFill>
                  <a:srgbClr val="FF0000"/>
                </a:solidFill>
                <a:sym typeface="+mn-ea"/>
              </a:rPr>
              <a:t>共进行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n-1</a:t>
            </a:r>
            <a:r>
              <a:rPr sz="2300">
                <a:solidFill>
                  <a:srgbClr val="FF0000"/>
                </a:solidFill>
                <a:sym typeface="+mn-ea"/>
              </a:rPr>
              <a:t>趟排序</a:t>
            </a:r>
            <a:endParaRPr lang="zh-CN" altLang="en-US" sz="2300" dirty="0">
              <a:solidFill>
                <a:srgbClr val="FF0000"/>
              </a:solidFill>
            </a:endParaRPr>
          </a:p>
          <a:p>
            <a:r>
              <a:rPr sz="2300">
                <a:sym typeface="+mn-ea"/>
              </a:rPr>
              <a:t>    </a:t>
            </a:r>
            <a:r>
              <a:rPr lang="en-US" altLang="zh-CN" sz="2300">
                <a:sym typeface="+mn-ea"/>
              </a:rPr>
              <a:t>for j in range(n - 1 -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):                  </a:t>
            </a:r>
            <a:endParaRPr lang="en-US" altLang="zh-CN" sz="2300" dirty="0"/>
          </a:p>
          <a:p>
            <a:r>
              <a:rPr lang="en-US" altLang="zh-CN" sz="2300">
                <a:sym typeface="+mn-ea"/>
              </a:rPr>
              <a:t>        if a[j] &gt; a[j + 1]:   </a:t>
            </a:r>
            <a:r>
              <a:rPr lang="en-US" altLang="zh-CN" sz="2300" smtClean="0">
                <a:sym typeface="+mn-ea"/>
              </a:rPr>
              <a:t>		</a:t>
            </a:r>
            <a:r>
              <a:rPr lang="en-US" altLang="zh-CN" sz="2300" smtClean="0">
                <a:solidFill>
                  <a:srgbClr val="FF0000"/>
                </a:solidFill>
                <a:sym typeface="+mn-ea"/>
              </a:rPr>
              <a:t>#</a:t>
            </a:r>
            <a:r>
              <a:rPr sz="2300">
                <a:solidFill>
                  <a:srgbClr val="FF0000"/>
                </a:solidFill>
                <a:sym typeface="+mn-ea"/>
              </a:rPr>
              <a:t>前面元素值比后面大，交换</a:t>
            </a:r>
            <a:endParaRPr lang="zh-CN" altLang="en-US" sz="2300" dirty="0">
              <a:solidFill>
                <a:srgbClr val="FF0000"/>
              </a:solidFill>
            </a:endParaRPr>
          </a:p>
          <a:p>
            <a:r>
              <a:rPr sz="2300">
                <a:sym typeface="+mn-ea"/>
              </a:rPr>
              <a:t>             </a:t>
            </a:r>
            <a:r>
              <a:rPr lang="en-US" altLang="zh-CN" sz="2300">
                <a:sym typeface="+mn-ea"/>
              </a:rPr>
              <a:t>t = a[j]</a:t>
            </a:r>
            <a:endParaRPr lang="en-US" altLang="zh-CN" sz="2300" dirty="0"/>
          </a:p>
          <a:p>
            <a:r>
              <a:rPr lang="en-US" altLang="zh-CN" sz="2300">
                <a:sym typeface="+mn-ea"/>
              </a:rPr>
              <a:t>             a[j] = a[j + 1]</a:t>
            </a:r>
            <a:endParaRPr lang="en-US" altLang="zh-CN" sz="2300" dirty="0"/>
          </a:p>
          <a:p>
            <a:r>
              <a:rPr lang="en-US" altLang="zh-CN" sz="2300">
                <a:sym typeface="+mn-ea"/>
              </a:rPr>
              <a:t>             a[j + 1] = t</a:t>
            </a:r>
            <a:endParaRPr lang="en-US" altLang="zh-CN" sz="2300" dirty="0"/>
          </a:p>
          <a:p>
            <a:r>
              <a:rPr lang="en-US" altLang="zh-CN" sz="2300">
                <a:sym typeface="+mn-ea"/>
              </a:rPr>
              <a:t>    # print('</a:t>
            </a:r>
            <a:r>
              <a:rPr sz="2300">
                <a:sym typeface="+mn-ea"/>
              </a:rPr>
              <a:t>第</a:t>
            </a:r>
            <a:r>
              <a:rPr lang="en-US" altLang="zh-CN" sz="2300">
                <a:sym typeface="+mn-ea"/>
              </a:rPr>
              <a:t>',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+ 1, '</a:t>
            </a:r>
            <a:r>
              <a:rPr sz="2300">
                <a:sym typeface="+mn-ea"/>
              </a:rPr>
              <a:t>趟排序结果：</a:t>
            </a:r>
            <a:r>
              <a:rPr lang="en-US" altLang="zh-CN" sz="2300">
                <a:sym typeface="+mn-ea"/>
              </a:rPr>
              <a:t>', a)  </a:t>
            </a:r>
            <a:r>
              <a:rPr lang="en-US" altLang="zh-CN" sz="2300" smtClean="0">
                <a:sym typeface="+mn-ea"/>
              </a:rPr>
              <a:t> </a:t>
            </a:r>
            <a:r>
              <a:rPr lang="en-US" altLang="zh-CN" sz="2300" smtClean="0">
                <a:solidFill>
                  <a:srgbClr val="FF0000"/>
                </a:solidFill>
                <a:sym typeface="+mn-ea"/>
              </a:rPr>
              <a:t>#</a:t>
            </a:r>
            <a:r>
              <a:rPr sz="2300">
                <a:solidFill>
                  <a:srgbClr val="FF0000"/>
                </a:solidFill>
                <a:sym typeface="+mn-ea"/>
              </a:rPr>
              <a:t>测试语句，观测每趟排序结果</a:t>
            </a:r>
            <a:endParaRPr lang="zh-CN" altLang="en-US" sz="2300" dirty="0">
              <a:solidFill>
                <a:srgbClr val="FF0000"/>
              </a:solidFill>
            </a:endParaRPr>
          </a:p>
          <a:p>
            <a:r>
              <a:rPr lang="en-US" altLang="zh-CN" sz="2300">
                <a:sym typeface="+mn-ea"/>
              </a:rPr>
              <a:t>print('</a:t>
            </a:r>
            <a:r>
              <a:rPr sz="2300">
                <a:sym typeface="+mn-ea"/>
              </a:rPr>
              <a:t>最终排序结果：</a:t>
            </a:r>
            <a:r>
              <a:rPr lang="en-US" altLang="zh-CN" sz="2300">
                <a:sym typeface="+mn-ea"/>
              </a:rPr>
              <a:t>', a)</a:t>
            </a:r>
            <a:endParaRPr lang="en-US" altLang="zh-CN" sz="230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685" y="260350"/>
            <a:ext cx="10852150" cy="4325620"/>
          </a:xfrm>
        </p:spPr>
        <p:txBody>
          <a:bodyPr/>
          <a:lstStyle/>
          <a:p>
            <a:br>
              <a:rPr lang="en-US" altLang="zh-CN" sz="2800" dirty="0"/>
            </a:br>
            <a:br>
              <a:rPr lang="en-US" altLang="zh-CN" sz="2800" dirty="0"/>
            </a:br>
            <a:br>
              <a:rPr lang="en-US" altLang="zh-CN" sz="2800" dirty="0"/>
            </a:br>
            <a:br>
              <a:rPr lang="en-US" altLang="zh-CN" sz="2800" dirty="0"/>
            </a:br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6-5】</a:t>
            </a:r>
            <a:r>
              <a:rPr lang="zh-CN" altLang="en-US" sz="2800" dirty="0"/>
              <a:t>编写程序，求出给定列表中相差最小的两个数字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3" name="灯片编号占位符 32"/>
          <p:cNvSpPr>
            <a:spLocks noGrp="1"/>
          </p:cNvSpPr>
          <p:nvPr/>
        </p:nvSpPr>
        <p:spPr>
          <a:xfrm>
            <a:off x="3048635" y="628887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53390" y="266700"/>
            <a:ext cx="9855200" cy="534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2400" dirty="0" err="1">
                <a:sym typeface="+mn-ea"/>
              </a:rPr>
              <a:t>a.sort</a:t>
            </a:r>
            <a:r>
              <a:rPr lang="en-US" altLang="zh-CN" sz="2400">
                <a:sym typeface="+mn-ea"/>
              </a:rPr>
              <a:t>(reverse=True);num1 = a[0];num2 = a[1];diff = num1 - num2;i=1</a:t>
            </a:r>
            <a:endParaRPr lang="en-US" altLang="zh-CN" sz="240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162935" y="1350010"/>
            <a:ext cx="14795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i&lt;len(a)-1</a:t>
            </a:r>
            <a:endParaRPr lang="en-US" altLang="zh-CN" sz="2400"/>
          </a:p>
        </p:txBody>
      </p:sp>
      <p:sp>
        <p:nvSpPr>
          <p:cNvPr id="37" name="文本框 36"/>
          <p:cNvSpPr txBox="1"/>
          <p:nvPr/>
        </p:nvSpPr>
        <p:spPr>
          <a:xfrm>
            <a:off x="2806065" y="2693670"/>
            <a:ext cx="21386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ym typeface="+mn-ea"/>
              </a:rPr>
              <a:t>a[</a:t>
            </a:r>
            <a:r>
              <a:rPr lang="en-US" altLang="zh-CN" sz="2000" dirty="0" err="1">
                <a:sym typeface="+mn-ea"/>
              </a:rPr>
              <a:t>i</a:t>
            </a:r>
            <a:r>
              <a:rPr lang="en-US" altLang="zh-CN" sz="2000">
                <a:sym typeface="+mn-ea"/>
              </a:rPr>
              <a:t>] - a[</a:t>
            </a:r>
            <a:r>
              <a:rPr lang="en-US" altLang="zh-CN" sz="2000" dirty="0" err="1">
                <a:sym typeface="+mn-ea"/>
              </a:rPr>
              <a:t>i</a:t>
            </a:r>
            <a:r>
              <a:rPr lang="en-US" altLang="zh-CN" sz="2000">
                <a:sym typeface="+mn-ea"/>
              </a:rPr>
              <a:t> + 1] &lt; diff</a:t>
            </a:r>
            <a:endParaRPr lang="en-US" altLang="zh-CN" sz="2000"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806065" y="3716655"/>
            <a:ext cx="2970530" cy="755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1800">
                <a:sym typeface="+mn-ea"/>
              </a:rPr>
              <a:t>diff = a[</a:t>
            </a:r>
            <a:r>
              <a:rPr lang="en-US" altLang="zh-CN" sz="1800" dirty="0" err="1">
                <a:sym typeface="+mn-ea"/>
              </a:rPr>
              <a:t>i</a:t>
            </a:r>
            <a:r>
              <a:rPr lang="en-US" altLang="zh-CN" sz="1800">
                <a:sym typeface="+mn-ea"/>
              </a:rPr>
              <a:t>] - a[</a:t>
            </a:r>
            <a:r>
              <a:rPr lang="en-US" altLang="zh-CN" sz="1800" dirty="0" err="1">
                <a:sym typeface="+mn-ea"/>
              </a:rPr>
              <a:t>i</a:t>
            </a:r>
            <a:r>
              <a:rPr lang="en-US" altLang="zh-CN" sz="1800">
                <a:sym typeface="+mn-ea"/>
              </a:rPr>
              <a:t> + 1]</a:t>
            </a:r>
            <a:endParaRPr lang="zh-CN" altLang="zh-CN" sz="1800" dirty="0"/>
          </a:p>
          <a:p>
            <a:pPr algn="l">
              <a:lnSpc>
                <a:spcPct val="120000"/>
              </a:lnSpc>
            </a:pPr>
            <a:r>
              <a:rPr lang="en-US" altLang="zh-CN" sz="1800">
                <a:sym typeface="+mn-ea"/>
              </a:rPr>
              <a:t>num1 = a[</a:t>
            </a:r>
            <a:r>
              <a:rPr lang="en-US" altLang="zh-CN" sz="1800" dirty="0" err="1">
                <a:sym typeface="+mn-ea"/>
              </a:rPr>
              <a:t>i</a:t>
            </a:r>
            <a:r>
              <a:rPr lang="en-US" altLang="zh-CN" sz="1800">
                <a:sym typeface="+mn-ea"/>
              </a:rPr>
              <a:t>]</a:t>
            </a:r>
            <a:r>
              <a:rPr lang="en-US" altLang="zh-CN" sz="1800" dirty="0"/>
              <a:t>;</a:t>
            </a:r>
            <a:r>
              <a:rPr lang="en-US" altLang="zh-CN" sz="1800">
                <a:sym typeface="+mn-ea"/>
              </a:rPr>
              <a:t> num2 = a[</a:t>
            </a:r>
            <a:r>
              <a:rPr lang="en-US" altLang="zh-CN" sz="1800" dirty="0" err="1">
                <a:sym typeface="+mn-ea"/>
              </a:rPr>
              <a:t>i</a:t>
            </a:r>
            <a:r>
              <a:rPr lang="en-US" altLang="zh-CN" sz="1800">
                <a:sym typeface="+mn-ea"/>
              </a:rPr>
              <a:t> + 1]</a:t>
            </a:r>
            <a:endParaRPr lang="en-US" altLang="zh-CN" sz="1800">
              <a:sym typeface="+mn-ea"/>
            </a:endParaRPr>
          </a:p>
        </p:txBody>
      </p:sp>
      <p:sp>
        <p:nvSpPr>
          <p:cNvPr id="40" name="菱形 39"/>
          <p:cNvSpPr/>
          <p:nvPr/>
        </p:nvSpPr>
        <p:spPr>
          <a:xfrm>
            <a:off x="2567940" y="1148715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菱形 40"/>
          <p:cNvSpPr/>
          <p:nvPr/>
        </p:nvSpPr>
        <p:spPr>
          <a:xfrm>
            <a:off x="2533015" y="2493645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3951605" y="3746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960495" y="80073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3961130" y="1987550"/>
            <a:ext cx="20955" cy="5060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3961130" y="336867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3999865" y="4509135"/>
            <a:ext cx="10795" cy="4210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1311275" y="4930140"/>
            <a:ext cx="2696845" cy="107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 flipV="1">
            <a:off x="1340485" y="981075"/>
            <a:ext cx="3175" cy="39598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1311275" y="981075"/>
            <a:ext cx="2627630" cy="209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 flipV="1">
            <a:off x="1415415" y="2924810"/>
            <a:ext cx="11176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5955030" y="1591310"/>
            <a:ext cx="10795" cy="49237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5353050" y="1591310"/>
            <a:ext cx="601980" cy="38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3978275" y="6503035"/>
            <a:ext cx="1939290" cy="120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4010660" y="6515100"/>
            <a:ext cx="14605" cy="3321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61060" y="1442720"/>
            <a:ext cx="843915" cy="46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i=i+1</a:t>
            </a:r>
            <a:endParaRPr lang="en-US" altLang="zh-CN" sz="2400"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883410" y="2493645"/>
            <a:ext cx="4032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N</a:t>
            </a:r>
            <a:endParaRPr lang="en-US" altLang="zh-CN" sz="2400"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566410" y="1275715"/>
            <a:ext cx="4032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N</a:t>
            </a:r>
            <a:endParaRPr lang="en-US" altLang="zh-CN" sz="2400"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361055" y="1811020"/>
            <a:ext cx="38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Y</a:t>
            </a:r>
            <a:endParaRPr lang="en-US" altLang="zh-CN" sz="2400"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526790" y="3256280"/>
            <a:ext cx="38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Y</a:t>
            </a:r>
            <a:endParaRPr lang="en-US" altLang="zh-CN" sz="2400"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61055" y="5473065"/>
            <a:ext cx="5710555" cy="49720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2200">
                <a:sym typeface="+mn-ea"/>
              </a:rPr>
              <a:t>print('</a:t>
            </a:r>
            <a:r>
              <a:rPr altLang="zh-CN" sz="2200">
                <a:sym typeface="+mn-ea"/>
              </a:rPr>
              <a:t>差值最小的两个数为：</a:t>
            </a:r>
            <a:r>
              <a:rPr lang="en-US" altLang="zh-CN" sz="2200">
                <a:sym typeface="+mn-ea"/>
              </a:rPr>
              <a:t>', (num1, num2))</a:t>
            </a:r>
            <a:endParaRPr lang="en-US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6.2.1</a:t>
            </a:r>
            <a:r>
              <a:rPr smtClean="0">
                <a:sym typeface="+mn-ea"/>
              </a:rPr>
              <a:t>列表</a:t>
            </a:r>
            <a:r>
              <a:rPr>
                <a:sym typeface="+mn-ea"/>
              </a:rPr>
              <a:t>的创建、元素引用及删除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mtClean="0">
                <a:sym typeface="+mn-ea"/>
              </a:rPr>
              <a:t>举例</a:t>
            </a:r>
            <a:r>
              <a:rPr lang="en-US" altLang="zh-CN" smtClean="0">
                <a:sym typeface="+mn-ea"/>
              </a:rPr>
              <a:t>:</a:t>
            </a:r>
            <a:endParaRPr lang="en-US" altLang="zh-CN" dirty="0" smtClean="0"/>
          </a:p>
          <a:p>
            <a:r>
              <a:rPr lang="en-US" altLang="zh-CN">
                <a:sym typeface="+mn-ea"/>
              </a:rPr>
              <a:t>&gt;&gt;&gt; list1 = []            </a:t>
            </a:r>
            <a:r>
              <a:rPr lang="en-US" altLang="zh-CN" smtClean="0">
                <a:sym typeface="+mn-ea"/>
              </a:rPr>
              <a:t> 	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>
                <a:solidFill>
                  <a:srgbClr val="FF0000"/>
                </a:solidFill>
                <a:sym typeface="+mn-ea"/>
              </a:rPr>
              <a:t>创建空列表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&gt;&gt;&gt; list2 = [1, 2, 3, 4, 5</a:t>
            </a:r>
            <a:r>
              <a:rPr lang="en-US" altLang="zh-CN" smtClean="0">
                <a:sym typeface="+mn-ea"/>
              </a:rPr>
              <a:t>]</a:t>
            </a:r>
            <a:endParaRPr lang="en-US" altLang="zh-CN" dirty="0" smtClean="0"/>
          </a:p>
          <a:p>
            <a:r>
              <a:rPr lang="en-US" altLang="zh-CN">
                <a:sym typeface="+mn-ea"/>
              </a:rPr>
              <a:t>&gt;&gt;&gt; list3 = ["a", "b", "c"]</a:t>
            </a:r>
            <a:endParaRPr lang="zh-CN" altLang="zh-CN" dirty="0"/>
          </a:p>
          <a:p>
            <a:r>
              <a:rPr lang="en-US" altLang="zh-CN" smtClean="0">
                <a:sym typeface="+mn-ea"/>
              </a:rPr>
              <a:t>&gt;&gt;&gt; list4 </a:t>
            </a:r>
            <a:r>
              <a:rPr lang="en-US" altLang="zh-CN">
                <a:sym typeface="+mn-ea"/>
              </a:rPr>
              <a:t>= list</a:t>
            </a:r>
            <a:r>
              <a:rPr lang="en-US" altLang="zh-CN" smtClean="0">
                <a:sym typeface="+mn-ea"/>
              </a:rPr>
              <a:t>()         	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</a:t>
            </a:r>
            <a:r>
              <a:rPr smtClean="0">
                <a:solidFill>
                  <a:srgbClr val="FF0000"/>
                </a:solidFill>
                <a:sym typeface="+mn-ea"/>
              </a:rPr>
              <a:t>使用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list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()</a:t>
            </a:r>
            <a:r>
              <a:rPr altLang="zh-CN" smtClean="0">
                <a:solidFill>
                  <a:srgbClr val="FF0000"/>
                </a:solidFill>
                <a:sym typeface="+mn-ea"/>
              </a:rPr>
              <a:t>函数</a:t>
            </a:r>
            <a:r>
              <a:rPr smtClean="0">
                <a:solidFill>
                  <a:srgbClr val="FF0000"/>
                </a:solidFill>
                <a:sym typeface="+mn-ea"/>
              </a:rPr>
              <a:t>创建空列表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66750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a = </a:t>
            </a:r>
            <a:r>
              <a:rPr lang="en-US" altLang="zh-CN" sz="2300" dirty="0" err="1">
                <a:sym typeface="+mn-ea"/>
              </a:rPr>
              <a:t>eval</a:t>
            </a:r>
            <a:r>
              <a:rPr lang="en-US" altLang="zh-CN" sz="2300">
                <a:sym typeface="+mn-ea"/>
              </a:rPr>
              <a:t>(input('</a:t>
            </a:r>
            <a:r>
              <a:rPr altLang="zh-CN" sz="2300">
                <a:sym typeface="+mn-ea"/>
              </a:rPr>
              <a:t>请输入一个列表</a:t>
            </a:r>
            <a:r>
              <a:rPr lang="en-US" altLang="zh-CN" sz="2300">
                <a:sym typeface="+mn-ea"/>
              </a:rPr>
              <a:t>:'))</a:t>
            </a:r>
            <a:r>
              <a:rPr lang="en-US" altLang="zh-CN" sz="2300" dirty="0"/>
              <a:t>#</a:t>
            </a:r>
            <a:r>
              <a:rPr lang="en-US" altLang="zh-CN" sz="2300">
                <a:sym typeface="+mn-ea"/>
              </a:rPr>
              <a:t>【</a:t>
            </a:r>
            <a:r>
              <a:rPr sz="2300">
                <a:sym typeface="+mn-ea"/>
              </a:rPr>
              <a:t>例</a:t>
            </a:r>
            <a:r>
              <a:rPr lang="en-US" altLang="zh-CN" sz="2300">
                <a:sym typeface="+mn-ea"/>
              </a:rPr>
              <a:t>6-5】</a:t>
            </a:r>
            <a:r>
              <a:rPr sz="2300">
                <a:sym typeface="+mn-ea"/>
              </a:rPr>
              <a:t>求出给定列表中相差最小的两个数字</a:t>
            </a:r>
            <a:endParaRPr lang="en-US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 err="1">
                <a:sym typeface="+mn-ea"/>
              </a:rPr>
              <a:t>a.sort</a:t>
            </a:r>
            <a:r>
              <a:rPr lang="en-US" altLang="zh-CN" sz="2300">
                <a:sym typeface="+mn-ea"/>
              </a:rPr>
              <a:t>(reverse=True)	</a:t>
            </a:r>
            <a:r>
              <a:rPr lang="en-US" altLang="zh-CN" sz="23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首先对这组数进行从大到小的排序</a:t>
            </a:r>
            <a:endParaRPr lang="zh-CN" altLang="zh-CN" sz="23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# print(a) 			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输出降序排序结果</a:t>
            </a:r>
            <a:endParaRPr lang="zh-CN" altLang="zh-CN" sz="23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num1 = a[0] 	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num2 = a[1]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diff = num1 - num2		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前两个数的差值</a:t>
            </a:r>
            <a:endParaRPr lang="zh-CN" altLang="zh-CN" sz="23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for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in range(1, </a:t>
            </a:r>
            <a:r>
              <a:rPr lang="en-US" altLang="zh-CN" sz="2300" dirty="0" err="1">
                <a:sym typeface="+mn-ea"/>
              </a:rPr>
              <a:t>len</a:t>
            </a:r>
            <a:r>
              <a:rPr lang="en-US" altLang="zh-CN" sz="2300">
                <a:sym typeface="+mn-ea"/>
              </a:rPr>
              <a:t>(a) - 1):	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从第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2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个元素开始计算差值</a:t>
            </a:r>
            <a:endParaRPr lang="zh-CN" altLang="zh-CN" sz="23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    if 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 - 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+ 1] &lt; diff: 	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差值小于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diff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的值时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,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更新最小值以及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num1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和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num2</a:t>
            </a:r>
            <a:endParaRPr lang="zh-CN" altLang="zh-CN" sz="23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        diff = 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 - 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+ 1]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        num1 = 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        num2 = 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+ 1]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print('</a:t>
            </a:r>
            <a:r>
              <a:rPr altLang="zh-CN" sz="2300">
                <a:sym typeface="+mn-ea"/>
              </a:rPr>
              <a:t>差值最小的两个数为：</a:t>
            </a:r>
            <a:r>
              <a:rPr lang="en-US" altLang="zh-CN" sz="2300">
                <a:sym typeface="+mn-ea"/>
              </a:rPr>
              <a:t>', (num1, num2))</a:t>
            </a:r>
            <a:endParaRPr lang="en-US" altLang="zh-CN" sz="230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165" y="1085215"/>
            <a:ext cx="10852150" cy="2272030"/>
          </a:xfrm>
        </p:spPr>
        <p:txBody>
          <a:bodyPr/>
          <a:lstStyle/>
          <a:p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6-6】</a:t>
            </a:r>
            <a:r>
              <a:rPr lang="zh-CN" altLang="en-US" sz="2800" dirty="0"/>
              <a:t>编写程序，实现矩阵的转置功能</a:t>
            </a:r>
            <a:r>
              <a:rPr lang="zh-CN" altLang="en-US" sz="2800" dirty="0" smtClean="0"/>
              <a:t>。</a:t>
            </a:r>
            <a:endParaRPr lang="zh-CN" altLang="en-US" sz="2800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对象 -2147482623"/>
          <p:cNvGraphicFramePr>
            <a:graphicFrameLocks noChangeAspect="1"/>
          </p:cNvGraphicFramePr>
          <p:nvPr/>
        </p:nvGraphicFramePr>
        <p:xfrm>
          <a:off x="6539230" y="2599690"/>
          <a:ext cx="3834130" cy="406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838200" imgH="889000" progId="Equation.3">
                  <p:embed/>
                </p:oleObj>
              </mc:Choice>
              <mc:Fallback>
                <p:oleObj name="" r:id="rId1" imgW="838200" imgH="8890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39230" y="2599690"/>
                        <a:ext cx="3834130" cy="4067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590550" y="3037840"/>
          <a:ext cx="5186680" cy="362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670"/>
                <a:gridCol w="1296670"/>
                <a:gridCol w="1296670"/>
                <a:gridCol w="1296670"/>
              </a:tblGrid>
              <a:tr h="725805"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下标图表</a:t>
                      </a:r>
                      <a:endParaRPr lang="zh-CN" altLang="en-US" sz="28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725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00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01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02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03</a:t>
                      </a:r>
                      <a:endParaRPr lang="en-US" altLang="zh-CN" sz="2800"/>
                    </a:p>
                  </a:txBody>
                  <a:tcPr/>
                </a:tc>
              </a:tr>
              <a:tr h="725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10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11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12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13</a:t>
                      </a:r>
                      <a:endParaRPr lang="en-US" altLang="zh-CN" sz="2800"/>
                    </a:p>
                  </a:txBody>
                  <a:tcPr/>
                </a:tc>
              </a:tr>
              <a:tr h="725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20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21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22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23</a:t>
                      </a:r>
                      <a:endParaRPr lang="en-US" altLang="zh-CN" sz="2800"/>
                    </a:p>
                  </a:txBody>
                  <a:tcPr/>
                </a:tc>
              </a:tr>
              <a:tr h="725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30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31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32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33</a:t>
                      </a:r>
                      <a:endParaRPr lang="en-US" altLang="zh-CN" sz="2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3048635" y="6288873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27045" y="385445"/>
            <a:ext cx="1682115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sz="2400"/>
              <a:t>输入</a:t>
            </a:r>
            <a:r>
              <a:rPr lang="en-US" altLang="zh-CN" sz="2400"/>
              <a:t>a</a:t>
            </a:r>
            <a:r>
              <a:rPr lang="zh-CN" altLang="en-US" sz="2400"/>
              <a:t>；</a:t>
            </a:r>
            <a:r>
              <a:rPr lang="en-US" altLang="zh-CN" sz="2400"/>
              <a:t>i=1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2789555" y="1350645"/>
            <a:ext cx="21824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1&lt;=i&lt;=len(a)-1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3656965" y="2271395"/>
            <a:ext cx="598170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altLang="zh-CN" sz="2400"/>
              <a:t>j=0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3284855" y="3200400"/>
            <a:ext cx="14706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0&lt;=j&lt;=i-1</a:t>
            </a:r>
            <a:endParaRPr lang="en-US" altLang="zh-CN" sz="2400"/>
          </a:p>
        </p:txBody>
      </p:sp>
      <p:sp>
        <p:nvSpPr>
          <p:cNvPr id="10" name="文本框 9"/>
          <p:cNvSpPr txBox="1"/>
          <p:nvPr/>
        </p:nvSpPr>
        <p:spPr>
          <a:xfrm>
            <a:off x="2689225" y="4221480"/>
            <a:ext cx="2383790" cy="534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2400">
                <a:sym typeface="+mn-ea"/>
              </a:rPr>
              <a:t>a[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][j]</a:t>
            </a:r>
            <a:r>
              <a:rPr lang="zh-CN" altLang="en-US" sz="2400">
                <a:sym typeface="+mn-ea"/>
              </a:rPr>
              <a:t>、</a:t>
            </a:r>
            <a:r>
              <a:rPr lang="en-US" altLang="zh-CN" sz="2400">
                <a:sym typeface="+mn-ea"/>
              </a:rPr>
              <a:t>a[j][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]</a:t>
            </a:r>
            <a:r>
              <a:rPr lang="zh-CN" altLang="zh-CN" sz="2400" dirty="0"/>
              <a:t>交换</a:t>
            </a:r>
            <a:endParaRPr lang="zh-CN" altLang="zh-CN" sz="2400" dirty="0"/>
          </a:p>
        </p:txBody>
      </p:sp>
      <p:sp>
        <p:nvSpPr>
          <p:cNvPr id="12" name="菱形 11"/>
          <p:cNvSpPr/>
          <p:nvPr/>
        </p:nvSpPr>
        <p:spPr>
          <a:xfrm>
            <a:off x="2567940" y="1148715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2559050" y="2998470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951605" y="3746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960495" y="80073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969385" y="201231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978275" y="2650490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987165" y="3873500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996055" y="4681855"/>
            <a:ext cx="14605" cy="3321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1343660" y="5301615"/>
            <a:ext cx="3983355" cy="355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1343660" y="981075"/>
            <a:ext cx="0" cy="43205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2066925" y="5001895"/>
            <a:ext cx="1939290" cy="120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2066925" y="2853690"/>
            <a:ext cx="23495" cy="22085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1311275" y="981075"/>
            <a:ext cx="2627630" cy="209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090420" y="2853690"/>
            <a:ext cx="1848485" cy="209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327015" y="3387090"/>
            <a:ext cx="26035" cy="19500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72" idx="0"/>
          </p:cNvCxnSpPr>
          <p:nvPr/>
        </p:nvCxnSpPr>
        <p:spPr>
          <a:xfrm>
            <a:off x="5969635" y="1591310"/>
            <a:ext cx="50165" cy="43897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5353050" y="1591310"/>
            <a:ext cx="601980" cy="38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72" idx="1"/>
          </p:cNvCxnSpPr>
          <p:nvPr/>
        </p:nvCxnSpPr>
        <p:spPr>
          <a:xfrm flipH="1" flipV="1">
            <a:off x="4008120" y="6237605"/>
            <a:ext cx="701040" cy="107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4008120" y="6237605"/>
            <a:ext cx="17145" cy="6096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61060" y="1442720"/>
            <a:ext cx="843915" cy="46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i=i+1</a:t>
            </a:r>
            <a:endParaRPr lang="en-US" altLang="zh-CN" sz="2400">
              <a:sym typeface="+mn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715135" y="3579495"/>
            <a:ext cx="843915" cy="46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j=j+1</a:t>
            </a:r>
            <a:endParaRPr lang="en-US" altLang="zh-CN" sz="2400"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327015" y="3413125"/>
            <a:ext cx="4032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N</a:t>
            </a:r>
            <a:endParaRPr lang="en-US" altLang="zh-CN" sz="240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566410" y="1275715"/>
            <a:ext cx="4032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N</a:t>
            </a:r>
            <a:endParaRPr lang="en-US" altLang="zh-CN" sz="2400"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361055" y="1811020"/>
            <a:ext cx="38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Y</a:t>
            </a:r>
            <a:endParaRPr lang="en-US" altLang="zh-CN" sz="2400"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552825" y="3761105"/>
            <a:ext cx="38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Y</a:t>
            </a:r>
            <a:endParaRPr lang="en-US" altLang="zh-CN" sz="2400"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09160" y="5981065"/>
            <a:ext cx="2621280" cy="5340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400">
                <a:sym typeface="+mn-ea"/>
              </a:rPr>
              <a:t>输出转置后的结果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66750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a = </a:t>
            </a:r>
            <a:r>
              <a:rPr lang="en-US" altLang="zh-CN" sz="2300" dirty="0" err="1">
                <a:sym typeface="+mn-ea"/>
              </a:rPr>
              <a:t>eval</a:t>
            </a:r>
            <a:r>
              <a:rPr lang="en-US" altLang="zh-CN" sz="2300">
                <a:sym typeface="+mn-ea"/>
              </a:rPr>
              <a:t>(input('</a:t>
            </a:r>
            <a:r>
              <a:rPr altLang="zh-CN" sz="2300">
                <a:sym typeface="+mn-ea"/>
              </a:rPr>
              <a:t>请输入一个二维列表</a:t>
            </a:r>
            <a:r>
              <a:rPr lang="en-US" altLang="zh-CN" sz="2300">
                <a:sym typeface="+mn-ea"/>
              </a:rPr>
              <a:t>:'))  #【</a:t>
            </a:r>
            <a:r>
              <a:rPr sz="2300">
                <a:sym typeface="+mn-ea"/>
              </a:rPr>
              <a:t>例</a:t>
            </a:r>
            <a:r>
              <a:rPr lang="en-US" altLang="zh-CN" sz="2300">
                <a:sym typeface="+mn-ea"/>
              </a:rPr>
              <a:t>6-6】</a:t>
            </a:r>
            <a:r>
              <a:rPr sz="2300">
                <a:sym typeface="+mn-ea"/>
              </a:rPr>
              <a:t>实现矩阵的转置功能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print('</a:t>
            </a:r>
            <a:r>
              <a:rPr altLang="zh-CN" sz="2300">
                <a:sym typeface="+mn-ea"/>
              </a:rPr>
              <a:t>转置前：</a:t>
            </a:r>
            <a:r>
              <a:rPr lang="en-US" altLang="zh-CN" sz="2300">
                <a:sym typeface="+mn-ea"/>
              </a:rPr>
              <a:t>')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for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in range(</a:t>
            </a:r>
            <a:r>
              <a:rPr lang="en-US" altLang="zh-CN" sz="2300" dirty="0" err="1">
                <a:sym typeface="+mn-ea"/>
              </a:rPr>
              <a:t>len</a:t>
            </a:r>
            <a:r>
              <a:rPr lang="en-US" altLang="zh-CN" sz="2300">
                <a:sym typeface="+mn-ea"/>
              </a:rPr>
              <a:t>(a)):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    print(a[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for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in range(1,</a:t>
            </a:r>
            <a:r>
              <a:rPr lang="en-US" altLang="zh-CN" sz="2300" dirty="0" err="1">
                <a:sym typeface="+mn-ea"/>
              </a:rPr>
              <a:t>len</a:t>
            </a:r>
            <a:r>
              <a:rPr lang="en-US" altLang="zh-CN" sz="2300">
                <a:sym typeface="+mn-ea"/>
              </a:rPr>
              <a:t>(a)):      	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对二维列表转置</a:t>
            </a:r>
            <a:endParaRPr lang="zh-CN" altLang="zh-CN" sz="23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    for j in range(0,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):		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只要将对角线以下部分交换</a:t>
            </a:r>
            <a:endParaRPr lang="zh-CN" altLang="zh-CN" sz="23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        t = 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][j];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        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][j] = a[j][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        a[j][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 = t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print('</a:t>
            </a:r>
            <a:r>
              <a:rPr altLang="zh-CN" sz="2300">
                <a:sym typeface="+mn-ea"/>
              </a:rPr>
              <a:t>转置后：</a:t>
            </a:r>
            <a:r>
              <a:rPr lang="en-US" altLang="zh-CN" sz="2300">
                <a:sym typeface="+mn-ea"/>
              </a:rPr>
              <a:t>')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for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in range(</a:t>
            </a:r>
            <a:r>
              <a:rPr lang="en-US" altLang="zh-CN" sz="2300" dirty="0" err="1">
                <a:sym typeface="+mn-ea"/>
              </a:rPr>
              <a:t>len</a:t>
            </a:r>
            <a:r>
              <a:rPr lang="en-US" altLang="zh-CN" sz="2300">
                <a:sym typeface="+mn-ea"/>
              </a:rPr>
              <a:t>(a)):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>
                <a:sym typeface="+mn-ea"/>
              </a:rPr>
              <a:t>    print(a[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])</a:t>
            </a:r>
            <a:endParaRPr lang="en-US" altLang="zh-CN" sz="230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4145"/>
            <a:ext cx="10852150" cy="6196965"/>
          </a:xfrm>
        </p:spPr>
        <p:txBody>
          <a:bodyPr>
            <a:noAutofit/>
          </a:bodyPr>
          <a:p>
            <a:r>
              <a:rPr lang="zh-CN" altLang="en-US" sz="3200" b="1"/>
              <a:t>print('转置后1：')        </a:t>
            </a:r>
            <a:endParaRPr lang="zh-CN" altLang="en-US" sz="3200" b="1"/>
          </a:p>
          <a:p>
            <a:r>
              <a:rPr lang="zh-CN" altLang="en-US" sz="3200" b="1"/>
              <a:t>for i in range(len(a)):</a:t>
            </a:r>
            <a:endParaRPr lang="zh-CN" altLang="en-US" sz="3200" b="1"/>
          </a:p>
          <a:p>
            <a:r>
              <a:rPr lang="zh-CN" altLang="en-US" sz="3200" b="1"/>
              <a:t>    print(a[i])</a:t>
            </a:r>
            <a:endParaRPr lang="zh-CN" altLang="en-US" sz="3200" b="1"/>
          </a:p>
          <a:p>
            <a:endParaRPr lang="zh-CN" altLang="en-US" sz="3200" b="1"/>
          </a:p>
          <a:p>
            <a:r>
              <a:rPr lang="zh-CN" altLang="en-US" sz="3200" b="1"/>
              <a:t>print('转置后2：')   </a:t>
            </a:r>
            <a:endParaRPr lang="zh-CN" altLang="en-US" sz="3200" b="1"/>
          </a:p>
          <a:p>
            <a:r>
              <a:rPr lang="zh-CN" altLang="en-US" sz="3200" b="1"/>
              <a:t>for i in range(len(a)):</a:t>
            </a:r>
            <a:endParaRPr lang="zh-CN" altLang="en-US" sz="3200" b="1"/>
          </a:p>
          <a:p>
            <a:r>
              <a:rPr lang="zh-CN" altLang="en-US" sz="3200" b="1"/>
              <a:t>    for j in range(len(a[0])):</a:t>
            </a:r>
            <a:endParaRPr lang="zh-CN" altLang="en-US" sz="3200" b="1"/>
          </a:p>
          <a:p>
            <a:r>
              <a:rPr lang="zh-CN" altLang="en-US" sz="3200" b="1"/>
              <a:t>        print(a[i][j])</a:t>
            </a:r>
            <a:endParaRPr lang="zh-CN" altLang="en-US" sz="3200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C:/Users/18662582800/AppData/Local/Temp/picturecompress_20220407153747/output_1.jpgoutput_1"/>
          <p:cNvPicPr>
            <a:picLocks noChangeAspect="1"/>
          </p:cNvPicPr>
          <p:nvPr/>
        </p:nvPicPr>
        <p:blipFill>
          <a:blip r:embed="rId1"/>
          <a:srcRect l="15306" r="42708" b="10537"/>
          <a:stretch>
            <a:fillRect/>
          </a:stretch>
        </p:blipFill>
        <p:spPr>
          <a:xfrm>
            <a:off x="7471410" y="214630"/>
            <a:ext cx="3839210" cy="613537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685" y="260350"/>
            <a:ext cx="10852150" cy="5994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6-7】</a:t>
            </a:r>
            <a:r>
              <a:rPr lang="zh-CN" altLang="en-US" dirty="0"/>
              <a:t>编写程序，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生成具有</a:t>
            </a:r>
            <a:r>
              <a:rPr lang="en-US" altLang="zh-CN" dirty="0"/>
              <a:t>20</a:t>
            </a:r>
            <a:r>
              <a:rPr lang="zh-CN" altLang="en-US" dirty="0"/>
              <a:t>个元素值互不相等的列表，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并给定一个整数</a:t>
            </a:r>
            <a:r>
              <a:rPr lang="en-US" altLang="zh-CN" dirty="0"/>
              <a:t>n</a:t>
            </a:r>
            <a:r>
              <a:rPr lang="zh-CN" altLang="en-US" dirty="0"/>
              <a:t>，以</a:t>
            </a:r>
            <a:r>
              <a:rPr lang="en-US" altLang="zh-CN" dirty="0"/>
              <a:t>n</a:t>
            </a:r>
            <a:r>
              <a:rPr lang="zh-CN" altLang="en-US" dirty="0"/>
              <a:t>为界，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然后将列表中的小于</a:t>
            </a:r>
            <a:r>
              <a:rPr lang="en-US" altLang="zh-CN" dirty="0"/>
              <a:t>n</a:t>
            </a:r>
            <a:r>
              <a:rPr lang="zh-CN" altLang="en-US" dirty="0"/>
              <a:t>的元素全部放到列表前面，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大于</a:t>
            </a:r>
            <a:r>
              <a:rPr lang="en-US" altLang="zh-CN" dirty="0"/>
              <a:t>n</a:t>
            </a:r>
            <a:r>
              <a:rPr lang="zh-CN" altLang="en-US" dirty="0"/>
              <a:t>的元素放到列表后面</a:t>
            </a:r>
            <a:r>
              <a:rPr lang="zh-CN" altLang="en-US" dirty="0" smtClean="0"/>
              <a:t>。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5904865"/>
            <a:ext cx="121932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</a:rPr>
              <a:t>思考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：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zh-CN" sz="2800" b="1" dirty="0" smtClean="0"/>
              <a:t>本</a:t>
            </a:r>
            <a:r>
              <a:rPr lang="zh-CN" altLang="zh-CN" sz="2800" b="1" dirty="0"/>
              <a:t>例程序是</a:t>
            </a:r>
            <a:r>
              <a:rPr lang="zh-CN" altLang="zh-CN" sz="2800" b="1" dirty="0" smtClean="0"/>
              <a:t>借助列表</a:t>
            </a:r>
            <a:r>
              <a:rPr lang="en-US" altLang="zh-CN" sz="2800" b="1" dirty="0" smtClean="0"/>
              <a:t>b</a:t>
            </a:r>
            <a:r>
              <a:rPr lang="zh-CN" altLang="zh-CN" sz="2800" b="1" dirty="0" smtClean="0"/>
              <a:t>来</a:t>
            </a:r>
            <a:r>
              <a:rPr lang="zh-CN" altLang="zh-CN" sz="2800" b="1" dirty="0"/>
              <a:t>完成的</a:t>
            </a:r>
            <a:r>
              <a:rPr lang="zh-CN" altLang="zh-CN" sz="2800" b="1" dirty="0" smtClean="0"/>
              <a:t>，如果只允许在</a:t>
            </a:r>
            <a:r>
              <a:rPr lang="zh-CN" altLang="zh-CN" sz="2800" b="1" dirty="0"/>
              <a:t>列表</a:t>
            </a:r>
            <a:r>
              <a:rPr lang="en-US" altLang="zh-CN" sz="2800" b="1" dirty="0"/>
              <a:t>a</a:t>
            </a:r>
            <a:r>
              <a:rPr lang="zh-CN" altLang="zh-CN" sz="2800" b="1" dirty="0"/>
              <a:t>上操作，</a:t>
            </a:r>
            <a:r>
              <a:rPr lang="zh-CN" altLang="zh-CN" sz="2800" b="1" dirty="0" smtClean="0"/>
              <a:t>该如何</a:t>
            </a:r>
            <a:r>
              <a:rPr lang="zh-CN" altLang="zh-CN" sz="2800" b="1" dirty="0"/>
              <a:t>实现？</a:t>
            </a:r>
            <a:endParaRPr lang="zh-CN" altLang="zh-CN" sz="2800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算法流程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输入</a:t>
            </a:r>
            <a:r>
              <a:rPr lang="en-US" altLang="zh-CN"/>
              <a:t>a</a:t>
            </a:r>
            <a:r>
              <a:t>表，和</a:t>
            </a:r>
            <a:r>
              <a:rPr lang="en-US" altLang="zh-CN"/>
              <a:t>n</a:t>
            </a:r>
            <a:r>
              <a:t>值</a:t>
            </a:r>
          </a:p>
          <a:p>
            <a:r>
              <a:t>建立新表</a:t>
            </a:r>
            <a:r>
              <a:rPr lang="en-US" altLang="zh-CN"/>
              <a:t>b</a:t>
            </a:r>
            <a:endParaRPr lang="en-US" altLang="zh-CN"/>
          </a:p>
          <a:p>
            <a:r>
              <a:t>从后往前遍历</a:t>
            </a:r>
            <a:r>
              <a:rPr lang="en-US" altLang="zh-CN"/>
              <a:t>a</a:t>
            </a:r>
            <a:r>
              <a:t>表，将所有小</a:t>
            </a:r>
            <a:r>
              <a:t>于</a:t>
            </a:r>
            <a:r>
              <a:rPr lang="en-US" altLang="zh-CN"/>
              <a:t>n</a:t>
            </a:r>
            <a:r>
              <a:t>的值，表头插入到</a:t>
            </a:r>
            <a:r>
              <a:rPr lang="en-US" altLang="zh-CN"/>
              <a:t>b</a:t>
            </a:r>
            <a:r>
              <a:t>表中</a:t>
            </a:r>
          </a:p>
          <a:p>
            <a:r>
              <a:t>将</a:t>
            </a:r>
            <a:r>
              <a:rPr lang="en-US" altLang="zh-CN"/>
              <a:t>n</a:t>
            </a:r>
            <a:r>
              <a:t>值也插入到</a:t>
            </a:r>
            <a:r>
              <a:rPr lang="en-US" altLang="zh-CN"/>
              <a:t>b</a:t>
            </a:r>
            <a:r>
              <a:t>表中，表尾插入</a:t>
            </a:r>
          </a:p>
          <a:p>
            <a:r>
              <a:rPr>
                <a:sym typeface="+mn-ea"/>
              </a:rPr>
              <a:t>从</a:t>
            </a:r>
            <a:r>
              <a:rPr>
                <a:sym typeface="+mn-ea"/>
              </a:rPr>
              <a:t>前</a:t>
            </a:r>
            <a:r>
              <a:rPr>
                <a:sym typeface="+mn-ea"/>
              </a:rPr>
              <a:t>往</a:t>
            </a:r>
            <a:r>
              <a:rPr>
                <a:sym typeface="+mn-ea"/>
              </a:rPr>
              <a:t>后</a:t>
            </a:r>
            <a:r>
              <a:rPr>
                <a:sym typeface="+mn-ea"/>
              </a:rPr>
              <a:t>遍历</a:t>
            </a:r>
            <a:r>
              <a:rPr lang="en-US" altLang="zh-CN">
                <a:sym typeface="+mn-ea"/>
              </a:rPr>
              <a:t>a</a:t>
            </a:r>
            <a:r>
              <a:rPr>
                <a:sym typeface="+mn-ea"/>
              </a:rPr>
              <a:t>表，将所有大于</a:t>
            </a:r>
            <a:r>
              <a:rPr lang="en-US" altLang="zh-CN">
                <a:sym typeface="+mn-ea"/>
              </a:rPr>
              <a:t>n</a:t>
            </a:r>
            <a:r>
              <a:rPr>
                <a:sym typeface="+mn-ea"/>
              </a:rPr>
              <a:t>的值，表尾插入到</a:t>
            </a:r>
            <a:r>
              <a:rPr lang="en-US" altLang="zh-CN">
                <a:sym typeface="+mn-ea"/>
              </a:rPr>
              <a:t>b</a:t>
            </a:r>
            <a:r>
              <a:rPr>
                <a:sym typeface="+mn-ea"/>
              </a:rPr>
              <a:t>表中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输出表</a:t>
            </a:r>
            <a:r>
              <a:rPr lang="en-US" altLang="zh-CN">
                <a:sym typeface="+mn-ea"/>
              </a:rPr>
              <a:t>b</a:t>
            </a:r>
            <a:endParaRPr>
              <a:sym typeface="+mn-ea"/>
            </a:endParaRPr>
          </a:p>
          <a:p/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667500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endParaRPr lang="en-US" altLang="zh-CN" sz="2300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import random</a:t>
            </a: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a = list(range(20))</a:t>
            </a: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 dirty="0" err="1">
                <a:sym typeface="+mn-ea"/>
              </a:rPr>
              <a:t>random.shuffle</a:t>
            </a:r>
            <a:r>
              <a:rPr lang="en-US" altLang="zh-CN" sz="2300">
                <a:sym typeface="+mn-ea"/>
              </a:rPr>
              <a:t>(a)	</a:t>
            </a:r>
            <a:r>
              <a:rPr lang="en-US" altLang="zh-CN" sz="23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将列表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a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中元素随机打乱</a:t>
            </a:r>
            <a:endParaRPr lang="zh-CN" altLang="zh-CN" sz="23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print(a)</a:t>
            </a: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n = </a:t>
            </a:r>
            <a:r>
              <a:rPr lang="en-US" altLang="zh-CN" sz="2300" dirty="0" err="1">
                <a:sym typeface="+mn-ea"/>
              </a:rPr>
              <a:t>eval</a:t>
            </a:r>
            <a:r>
              <a:rPr lang="en-US" altLang="zh-CN" sz="2300">
                <a:sym typeface="+mn-ea"/>
              </a:rPr>
              <a:t>(input('</a:t>
            </a:r>
            <a:r>
              <a:rPr altLang="zh-CN" sz="2300">
                <a:sym typeface="+mn-ea"/>
              </a:rPr>
              <a:t>请输入一个整数</a:t>
            </a:r>
            <a:r>
              <a:rPr lang="en-US" altLang="zh-CN" sz="2300">
                <a:sym typeface="+mn-ea"/>
              </a:rPr>
              <a:t>[0, 20)</a:t>
            </a:r>
            <a:r>
              <a:rPr altLang="zh-CN" sz="2300">
                <a:sym typeface="+mn-ea"/>
              </a:rPr>
              <a:t>：</a:t>
            </a:r>
            <a:r>
              <a:rPr lang="en-US" altLang="zh-CN" sz="2300">
                <a:sym typeface="+mn-ea"/>
              </a:rPr>
              <a:t>'))</a:t>
            </a: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b = []</a:t>
            </a:r>
            <a:endParaRPr lang="en-US" altLang="zh-CN" sz="2300">
              <a:sym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667500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= </a:t>
            </a:r>
            <a:r>
              <a:rPr lang="en-US" altLang="zh-CN" sz="2300" dirty="0" err="1">
                <a:sym typeface="+mn-ea"/>
              </a:rPr>
              <a:t>len</a:t>
            </a:r>
            <a:r>
              <a:rPr lang="en-US" altLang="zh-CN" sz="2300">
                <a:sym typeface="+mn-ea"/>
              </a:rPr>
              <a:t>(a) - 1</a:t>
            </a: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while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&gt;= 0:</a:t>
            </a: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    if 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 &lt; n:		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将小于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n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的元素插入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b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的首部</a:t>
            </a:r>
            <a:endParaRPr lang="zh-CN" altLang="zh-CN" sz="23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        </a:t>
            </a:r>
            <a:r>
              <a:rPr lang="en-US" altLang="zh-CN" sz="2300" dirty="0" err="1">
                <a:sym typeface="+mn-ea"/>
              </a:rPr>
              <a:t>b.insert</a:t>
            </a:r>
            <a:r>
              <a:rPr lang="en-US" altLang="zh-CN" sz="2300">
                <a:sym typeface="+mn-ea"/>
              </a:rPr>
              <a:t>(0, 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])</a:t>
            </a: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   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-= 1</a:t>
            </a:r>
            <a:endParaRPr lang="en-US" altLang="zh-CN" sz="2300">
              <a:sym typeface="+mn-ea"/>
            </a:endParaRPr>
          </a:p>
          <a:p>
            <a:pPr>
              <a:lnSpc>
                <a:spcPct val="100000"/>
              </a:lnSpc>
            </a:pP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 dirty="0" err="1">
                <a:sym typeface="+mn-ea"/>
              </a:rPr>
              <a:t>b.append</a:t>
            </a:r>
            <a:r>
              <a:rPr lang="en-US" altLang="zh-CN" sz="2300">
                <a:sym typeface="+mn-ea"/>
              </a:rPr>
              <a:t>(n)		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将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n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插入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b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的尾首部</a:t>
            </a:r>
            <a:endParaRPr altLang="zh-CN" sz="230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endParaRPr lang="zh-CN" altLang="zh-CN" sz="23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= 0</a:t>
            </a: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while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&lt; </a:t>
            </a:r>
            <a:r>
              <a:rPr lang="en-US" altLang="zh-CN" sz="2300" dirty="0" err="1">
                <a:sym typeface="+mn-ea"/>
              </a:rPr>
              <a:t>len</a:t>
            </a:r>
            <a:r>
              <a:rPr lang="en-US" altLang="zh-CN" sz="2300">
                <a:sym typeface="+mn-ea"/>
              </a:rPr>
              <a:t>(a):</a:t>
            </a: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    if 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 &gt; n:		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将大于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n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的元素插入</a:t>
            </a:r>
            <a:r>
              <a:rPr lang="en-US" altLang="zh-CN" sz="2300">
                <a:solidFill>
                  <a:srgbClr val="FF0000"/>
                </a:solidFill>
                <a:sym typeface="+mn-ea"/>
              </a:rPr>
              <a:t>b</a:t>
            </a:r>
            <a:r>
              <a:rPr altLang="zh-CN" sz="2300">
                <a:solidFill>
                  <a:srgbClr val="FF0000"/>
                </a:solidFill>
                <a:sym typeface="+mn-ea"/>
              </a:rPr>
              <a:t>的首部</a:t>
            </a:r>
            <a:endParaRPr lang="zh-CN" altLang="zh-CN" sz="23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        </a:t>
            </a:r>
            <a:r>
              <a:rPr lang="en-US" altLang="zh-CN" sz="2300" dirty="0" err="1">
                <a:sym typeface="+mn-ea"/>
              </a:rPr>
              <a:t>b.append</a:t>
            </a:r>
            <a:r>
              <a:rPr lang="en-US" altLang="zh-CN" sz="2300">
                <a:sym typeface="+mn-ea"/>
              </a:rPr>
              <a:t>(a[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])</a:t>
            </a: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    </a:t>
            </a:r>
            <a:r>
              <a:rPr lang="en-US" altLang="zh-CN" sz="2300" dirty="0" err="1">
                <a:sym typeface="+mn-ea"/>
              </a:rPr>
              <a:t>i</a:t>
            </a:r>
            <a:r>
              <a:rPr lang="en-US" altLang="zh-CN" sz="2300">
                <a:sym typeface="+mn-ea"/>
              </a:rPr>
              <a:t> += 1</a:t>
            </a:r>
            <a:endParaRPr lang="zh-CN" altLang="zh-CN" sz="2300" dirty="0"/>
          </a:p>
          <a:p>
            <a:pPr>
              <a:lnSpc>
                <a:spcPct val="100000"/>
              </a:lnSpc>
            </a:pPr>
            <a:r>
              <a:rPr lang="en-US" altLang="zh-CN" sz="2300">
                <a:sym typeface="+mn-ea"/>
              </a:rPr>
              <a:t>print(b)</a:t>
            </a:r>
            <a:endParaRPr lang="en-US" altLang="zh-CN" sz="2300">
              <a:sym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25000"/>
          </a:bodyPr>
          <a:p>
            <a:r>
              <a:rPr lang="zh-CN" altLang="en-US"/>
              <a:t>import random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 = list(range(20))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random.shuffle(a)</a:t>
            </a:r>
            <a:endParaRPr lang="zh-CN" altLang="en-US"/>
          </a:p>
          <a:p>
            <a:r>
              <a:rPr lang="zh-CN" altLang="en-US"/>
              <a:t># 将列表a中元素随机打乱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print(a)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n = eval(input('请输入一个整数[0, 20)：'))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"""</a:t>
            </a:r>
            <a:endParaRPr lang="zh-CN" altLang="en-US"/>
          </a:p>
          <a:p>
            <a:r>
              <a:rPr lang="zh-CN" altLang="en-US"/>
              <a:t>b放小于n的值，c放等于n的值，d放大于n的值</a:t>
            </a:r>
            <a:endParaRPr lang="zh-CN" altLang="en-US"/>
          </a:p>
          <a:p>
            <a:r>
              <a:rPr lang="zh-CN" altLang="en-US"/>
              <a:t>"""</a:t>
            </a:r>
            <a:endParaRPr lang="zh-CN" altLang="en-US"/>
          </a:p>
          <a:p>
            <a:r>
              <a:rPr lang="zh-CN" altLang="en-US"/>
              <a:t>b=[] </a:t>
            </a:r>
            <a:endParaRPr lang="zh-CN" altLang="en-US"/>
          </a:p>
          <a:p>
            <a:r>
              <a:rPr lang="zh-CN" altLang="en-US"/>
              <a:t>c=[]</a:t>
            </a:r>
            <a:endParaRPr lang="zh-CN" altLang="en-US"/>
          </a:p>
          <a:p>
            <a:r>
              <a:rPr lang="zh-CN" altLang="en-US"/>
              <a:t>d=[]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 i in range(len(a)):</a:t>
            </a:r>
            <a:endParaRPr lang="zh-CN" altLang="en-US"/>
          </a:p>
          <a:p>
            <a:r>
              <a:rPr lang="zh-CN" altLang="en-US"/>
              <a:t>    if a[i] &lt; n:</a:t>
            </a:r>
            <a:endParaRPr lang="zh-CN" altLang="en-US"/>
          </a:p>
          <a:p>
            <a:r>
              <a:rPr lang="zh-CN" altLang="en-US"/>
              <a:t>        b.append(a[i])</a:t>
            </a:r>
            <a:endParaRPr lang="zh-CN" altLang="en-US"/>
          </a:p>
          <a:p>
            <a:r>
              <a:rPr lang="zh-CN" altLang="en-US"/>
              <a:t>    if a[i]==n:</a:t>
            </a:r>
            <a:endParaRPr lang="zh-CN" altLang="en-US"/>
          </a:p>
          <a:p>
            <a:r>
              <a:rPr lang="zh-CN" altLang="en-US"/>
              <a:t>        c.append(a[i])</a:t>
            </a:r>
            <a:endParaRPr lang="zh-CN" altLang="en-US"/>
          </a:p>
          <a:p>
            <a:r>
              <a:rPr lang="zh-CN" altLang="en-US"/>
              <a:t>    if a[i] &gt;n:</a:t>
            </a:r>
            <a:endParaRPr lang="zh-CN" altLang="en-US"/>
          </a:p>
          <a:p>
            <a:r>
              <a:rPr lang="zh-CN" altLang="en-US"/>
              <a:t>        d.append(a[i])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b=b+c+d</a:t>
            </a:r>
            <a:endParaRPr lang="zh-CN" altLang="en-US"/>
          </a:p>
          <a:p>
            <a:r>
              <a:rPr lang="zh-CN" altLang="en-US"/>
              <a:t>print(b)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548680"/>
            <a:ext cx="10852150" cy="792088"/>
          </a:xfrm>
        </p:spPr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．列表元素的</a:t>
            </a:r>
            <a:r>
              <a:rPr lang="zh-CN" altLang="en-US" sz="2800" dirty="0" smtClean="0"/>
              <a:t>引用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12776"/>
            <a:ext cx="10852150" cy="492833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格式：列表</a:t>
            </a:r>
            <a:r>
              <a:rPr lang="zh-CN" altLang="en-US" dirty="0"/>
              <a:t>名</a:t>
            </a:r>
            <a:r>
              <a:rPr lang="en-US" altLang="zh-CN" dirty="0"/>
              <a:t>[</a:t>
            </a:r>
            <a:r>
              <a:rPr lang="zh-CN" altLang="en-US" dirty="0"/>
              <a:t>下标</a:t>
            </a:r>
            <a:r>
              <a:rPr lang="en-US" altLang="zh-CN" dirty="0"/>
              <a:t>]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/>
              <a:t>说明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r>
              <a:rPr lang="zh-CN" altLang="en-US" dirty="0" smtClean="0"/>
              <a:t>列表支持</a:t>
            </a:r>
            <a:r>
              <a:rPr lang="zh-CN" altLang="zh-CN" dirty="0" smtClean="0"/>
              <a:t>正向下标</a:t>
            </a:r>
            <a:r>
              <a:rPr lang="zh-CN" altLang="en-US" dirty="0" smtClean="0"/>
              <a:t>及</a:t>
            </a:r>
            <a:r>
              <a:rPr lang="zh-CN" altLang="zh-CN" dirty="0" smtClean="0"/>
              <a:t>反向</a:t>
            </a:r>
            <a:r>
              <a:rPr lang="zh-CN" altLang="en-US" dirty="0" smtClean="0"/>
              <a:t>下标</a:t>
            </a:r>
            <a:r>
              <a:rPr lang="zh-CN" altLang="zh-CN" dirty="0" smtClean="0"/>
              <a:t>引用元素</a:t>
            </a:r>
            <a:endParaRPr lang="en-US" altLang="zh-CN" dirty="0" smtClean="0"/>
          </a:p>
          <a:p>
            <a:r>
              <a:rPr lang="zh-CN" altLang="en-US" dirty="0"/>
              <a:t>列表中的元素数据类型没有严格的限制，可以各不</a:t>
            </a:r>
            <a:r>
              <a:rPr lang="zh-CN" altLang="en-US" dirty="0" smtClean="0"/>
              <a:t>相同</a:t>
            </a:r>
            <a:endParaRPr lang="en-US" altLang="zh-CN" dirty="0" smtClean="0"/>
          </a:p>
          <a:p>
            <a:r>
              <a:rPr lang="zh-CN" altLang="en-US" dirty="0" smtClean="0"/>
              <a:t>引用元素时</a:t>
            </a:r>
            <a:r>
              <a:rPr lang="zh-CN" altLang="zh-CN" dirty="0" smtClean="0"/>
              <a:t>，</a:t>
            </a:r>
            <a:r>
              <a:rPr lang="zh-CN" altLang="zh-CN" dirty="0"/>
              <a:t>其下标都不能</a:t>
            </a:r>
            <a:r>
              <a:rPr lang="zh-CN" altLang="zh-CN" dirty="0" smtClean="0"/>
              <a:t>越界</a:t>
            </a:r>
            <a:r>
              <a:rPr lang="zh-CN" altLang="en-US" dirty="0" smtClean="0"/>
              <a:t>，否则出错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685" y="260350"/>
            <a:ext cx="11861165" cy="935990"/>
          </a:xfrm>
        </p:spPr>
        <p:txBody>
          <a:bodyPr/>
          <a:lstStyle/>
          <a:p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6-8】</a:t>
            </a:r>
            <a:r>
              <a:rPr lang="zh-CN" altLang="en-US" sz="2400" dirty="0"/>
              <a:t>编写程序，删除列表中所有重复的指定元素。</a:t>
            </a:r>
            <a:br>
              <a:rPr lang="zh-CN" altLang="en-US" sz="2400" dirty="0"/>
            </a:br>
            <a:r>
              <a:rPr lang="zh-CN" altLang="en-US" sz="2400" dirty="0"/>
              <a:t>例如，有个列表</a:t>
            </a:r>
            <a:r>
              <a:rPr lang="en-US" altLang="zh-CN" sz="2400" dirty="0"/>
              <a:t>a = [1, 2, 1, 1, 1]</a:t>
            </a:r>
            <a:r>
              <a:rPr lang="zh-CN" altLang="en-US" sz="2400" dirty="0"/>
              <a:t>，将</a:t>
            </a:r>
            <a:r>
              <a:rPr lang="en-US" altLang="zh-CN" sz="2400" dirty="0"/>
              <a:t>a</a:t>
            </a:r>
            <a:r>
              <a:rPr lang="zh-CN" altLang="en-US" sz="2400" dirty="0"/>
              <a:t>中重复出现的元素</a:t>
            </a:r>
            <a:r>
              <a:rPr lang="en-US" altLang="zh-CN" sz="2400" dirty="0"/>
              <a:t>1</a:t>
            </a:r>
            <a:r>
              <a:rPr lang="zh-CN" altLang="en-US" sz="2400" dirty="0"/>
              <a:t>删除后变为</a:t>
            </a:r>
            <a:r>
              <a:rPr lang="en-US" altLang="zh-CN" sz="2400" dirty="0"/>
              <a:t>[2]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47528" y="2204864"/>
            <a:ext cx="4704456" cy="19389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a = [1, 2, 1, 1, 1, 1]</a:t>
            </a:r>
            <a:endParaRPr lang="zh-CN" altLang="zh-CN" sz="2400" dirty="0"/>
          </a:p>
          <a:p>
            <a:r>
              <a:rPr lang="en-US" altLang="zh-CN" sz="2400" dirty="0"/>
              <a:t>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in a:</a:t>
            </a:r>
            <a:endParaRPr lang="zh-CN" altLang="zh-CN" sz="2400" dirty="0"/>
          </a:p>
          <a:p>
            <a:r>
              <a:rPr lang="en-US" altLang="zh-CN" sz="2400" dirty="0"/>
              <a:t>    if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== 1:</a:t>
            </a:r>
            <a:endParaRPr lang="zh-CN" altLang="zh-CN" sz="2400" dirty="0"/>
          </a:p>
          <a:p>
            <a:r>
              <a:rPr lang="en-US" altLang="zh-CN" sz="2400" dirty="0"/>
              <a:t>        </a:t>
            </a:r>
            <a:r>
              <a:rPr lang="en-US" altLang="zh-CN" sz="2400" dirty="0" err="1"/>
              <a:t>a.remove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)</a:t>
            </a:r>
            <a:endParaRPr lang="zh-CN" altLang="zh-CN" sz="2400" dirty="0"/>
          </a:p>
          <a:p>
            <a:r>
              <a:rPr lang="en-US" altLang="zh-CN" sz="2400" dirty="0"/>
              <a:t>print(a)</a:t>
            </a:r>
            <a:endParaRPr lang="zh-CN" altLang="zh-C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03813" y="1372126"/>
            <a:ext cx="10000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要删除所有重复出现的元素，自然会想到的方法是，循环遍历列表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r>
              <a:rPr lang="zh-CN" altLang="zh-CN" sz="2400" dirty="0" smtClean="0"/>
              <a:t>使用</a:t>
            </a:r>
            <a:r>
              <a:rPr lang="en-US" altLang="zh-CN" sz="2400" dirty="0"/>
              <a:t>remove()</a:t>
            </a:r>
            <a:r>
              <a:rPr lang="zh-CN" altLang="zh-CN" sz="2400" dirty="0"/>
              <a:t>将所要删除的元素逐个删除。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11225" y="4509135"/>
            <a:ext cx="6347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/>
              <a:t>代码运行的结果是：</a:t>
            </a:r>
            <a:r>
              <a:rPr lang="en-US" altLang="zh-CN" sz="2400" dirty="0" smtClean="0"/>
              <a:t>[2, 1, 1]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不难发现，并没有</a:t>
            </a:r>
            <a:r>
              <a:rPr lang="zh-CN" altLang="en-US" sz="2400" dirty="0"/>
              <a:t>删除全部的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，结果错误</a:t>
            </a:r>
            <a:endParaRPr lang="zh-CN" altLang="en-US" sz="24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在</a:t>
            </a:r>
            <a:r>
              <a:rPr lang="zh-CN" altLang="en-US" sz="2800" dirty="0"/>
              <a:t>上面这段代码</a:t>
            </a:r>
            <a:r>
              <a:rPr lang="zh-CN" altLang="en-US" sz="2800" dirty="0" smtClean="0"/>
              <a:t>中插入输出</a:t>
            </a:r>
            <a:r>
              <a:rPr lang="zh-CN" altLang="en-US" sz="2800" dirty="0"/>
              <a:t>语句，来观察整个删除的过程</a:t>
            </a:r>
            <a:endParaRPr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95400" y="1268760"/>
          <a:ext cx="10081122" cy="33123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56970"/>
                <a:gridCol w="2095694"/>
                <a:gridCol w="4628458"/>
              </a:tblGrid>
              <a:tr h="67045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代码：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代码运行结果：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 anchorCtr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代码执行过程：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 anchorCtr="0"/>
                </a:tc>
              </a:tr>
              <a:tr h="2641913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#1. a = [1, 2, 1, 1, 1, 1]</a:t>
                      </a:r>
                      <a:endParaRPr lang="zh-CN" sz="2000" kern="100" dirty="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#2. for </a:t>
                      </a:r>
                      <a:r>
                        <a:rPr lang="en-US" sz="2000" kern="100" dirty="0" err="1">
                          <a:effectLst/>
                        </a:rPr>
                        <a:t>i</a:t>
                      </a:r>
                      <a:r>
                        <a:rPr lang="en-US" sz="2000" kern="100" dirty="0">
                          <a:effectLst/>
                        </a:rPr>
                        <a:t> in a:</a:t>
                      </a:r>
                      <a:endParaRPr lang="zh-CN" sz="2000" kern="100" dirty="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#3.    print(</a:t>
                      </a:r>
                      <a:r>
                        <a:rPr lang="en-US" sz="2000" kern="100" dirty="0" err="1">
                          <a:effectLst/>
                        </a:rPr>
                        <a:t>i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zh-CN" sz="2000" kern="100" dirty="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#4.    if </a:t>
                      </a:r>
                      <a:r>
                        <a:rPr lang="en-US" sz="2000" kern="100" dirty="0" err="1">
                          <a:effectLst/>
                        </a:rPr>
                        <a:t>i</a:t>
                      </a:r>
                      <a:r>
                        <a:rPr lang="en-US" sz="2000" kern="100" dirty="0">
                          <a:effectLst/>
                        </a:rPr>
                        <a:t> == 1:</a:t>
                      </a:r>
                      <a:endParaRPr lang="zh-CN" sz="2000" kern="100" dirty="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#5.        </a:t>
                      </a:r>
                      <a:r>
                        <a:rPr lang="en-US" sz="2000" kern="100" dirty="0" err="1">
                          <a:effectLst/>
                        </a:rPr>
                        <a:t>a.remove</a:t>
                      </a:r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en-US" sz="2000" kern="100" dirty="0" err="1">
                          <a:effectLst/>
                        </a:rPr>
                        <a:t>i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zh-CN" sz="2000" kern="100" dirty="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#6.        print(a)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[2, 1, 1, 1, 1]</a:t>
                      </a:r>
                      <a:endParaRPr lang="zh-CN" sz="2000" kern="10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[2, 1, 1, 1]</a:t>
                      </a:r>
                      <a:endParaRPr lang="zh-CN" sz="2000" kern="10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[2, 1, 1]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117918" t="-28406" b="-231"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95325" y="5013325"/>
            <a:ext cx="100812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错误</a:t>
            </a:r>
            <a:r>
              <a:rPr lang="zh-CN" altLang="en-US" sz="2800" b="1" dirty="0">
                <a:solidFill>
                  <a:srgbClr val="FF0000"/>
                </a:solidFill>
              </a:rPr>
              <a:t>原因：</a:t>
            </a:r>
            <a:r>
              <a:rPr lang="zh-CN" altLang="en-US" sz="2800" dirty="0"/>
              <a:t>当</a:t>
            </a:r>
            <a:r>
              <a:rPr lang="en-US" altLang="zh-CN" sz="2800" dirty="0"/>
              <a:t>remove()</a:t>
            </a:r>
            <a:r>
              <a:rPr lang="zh-CN" altLang="en-US" sz="2800" dirty="0"/>
              <a:t>方法删除一个元素时，</a:t>
            </a:r>
            <a:r>
              <a:rPr lang="en-US" altLang="zh-CN" sz="2800" dirty="0"/>
              <a:t>Python</a:t>
            </a:r>
            <a:r>
              <a:rPr lang="zh-CN" altLang="en-US" sz="2800" dirty="0"/>
              <a:t>会自动对列表</a:t>
            </a:r>
            <a:r>
              <a:rPr lang="zh-CN" altLang="en-US" sz="2800" dirty="0" smtClean="0"/>
              <a:t>内存进行</a:t>
            </a:r>
            <a:r>
              <a:rPr lang="zh-CN" altLang="en-US" sz="2800" dirty="0"/>
              <a:t>收缩并移动列表元素</a:t>
            </a:r>
            <a:r>
              <a:rPr lang="zh-CN" altLang="en-US" sz="2800" dirty="0" smtClean="0"/>
              <a:t>，来</a:t>
            </a:r>
            <a:r>
              <a:rPr lang="zh-CN" altLang="en-US" sz="2800" dirty="0"/>
              <a:t>保证所有元素之间不会出现</a:t>
            </a:r>
            <a:r>
              <a:rPr lang="zh-CN" altLang="en-US" sz="2800" dirty="0" smtClean="0"/>
              <a:t>空隙</a:t>
            </a:r>
            <a:r>
              <a:rPr lang="zh-CN" altLang="en-US" sz="2800" dirty="0"/>
              <a:t>，</a:t>
            </a:r>
            <a:r>
              <a:rPr lang="zh-CN" altLang="en-US" sz="2800" dirty="0" smtClean="0"/>
              <a:t>其元素索引</a:t>
            </a:r>
            <a:r>
              <a:rPr lang="zh-CN" altLang="en-US" sz="2800" dirty="0"/>
              <a:t>都被改变了。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解决错误：</a:t>
            </a:r>
            <a:r>
              <a:rPr lang="zh-CN" altLang="zh-CN" dirty="0"/>
              <a:t>从后往前遍历列表来删除指定重复的元素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9925" y="1237615"/>
            <a:ext cx="6449060" cy="30460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/>
              <a:t>a = [1, 2, 1, 1, 1]</a:t>
            </a:r>
            <a:endParaRPr lang="en-US" altLang="zh-CN" sz="3200" dirty="0"/>
          </a:p>
          <a:p>
            <a:r>
              <a:rPr lang="en-US" altLang="zh-CN" sz="3200" dirty="0"/>
              <a:t>n=int(input())</a:t>
            </a:r>
            <a:endParaRPr lang="zh-CN" altLang="zh-CN" sz="3200" dirty="0"/>
          </a:p>
          <a:p>
            <a:r>
              <a:rPr lang="en-US" altLang="zh-CN" sz="3200" dirty="0"/>
              <a:t>for </a:t>
            </a:r>
            <a:r>
              <a:rPr lang="en-US" altLang="zh-CN" sz="3200" dirty="0" err="1"/>
              <a:t>i</a:t>
            </a:r>
            <a:r>
              <a:rPr lang="en-US" altLang="zh-CN" sz="3200" dirty="0"/>
              <a:t> in range(</a:t>
            </a:r>
            <a:r>
              <a:rPr lang="en-US" altLang="zh-CN" sz="3200" dirty="0" err="1"/>
              <a:t>len</a:t>
            </a:r>
            <a:r>
              <a:rPr lang="en-US" altLang="zh-CN" sz="3200" dirty="0"/>
              <a:t>(a) - 1, -1, -1):</a:t>
            </a:r>
            <a:endParaRPr lang="en-US" altLang="zh-CN" sz="3200" dirty="0"/>
          </a:p>
          <a:p>
            <a:r>
              <a:rPr lang="en-US" altLang="zh-CN" sz="3200" dirty="0"/>
              <a:t>    if a[</a:t>
            </a:r>
            <a:r>
              <a:rPr lang="en-US" altLang="zh-CN" sz="3200" dirty="0" err="1"/>
              <a:t>i</a:t>
            </a:r>
            <a:r>
              <a:rPr lang="en-US" altLang="zh-CN" sz="3200" dirty="0"/>
              <a:t>] == n:</a:t>
            </a:r>
            <a:endParaRPr lang="zh-CN" altLang="zh-CN" sz="3200" dirty="0"/>
          </a:p>
          <a:p>
            <a:r>
              <a:rPr lang="en-US" altLang="zh-CN" sz="3200" dirty="0"/>
              <a:t>        del a[</a:t>
            </a:r>
            <a:r>
              <a:rPr lang="en-US" altLang="zh-CN" sz="3200" dirty="0" err="1"/>
              <a:t>i</a:t>
            </a:r>
            <a:r>
              <a:rPr lang="en-US" altLang="zh-CN" sz="3200" dirty="0"/>
              <a:t>]</a:t>
            </a:r>
            <a:endParaRPr lang="zh-CN" altLang="zh-CN" sz="3200" dirty="0"/>
          </a:p>
          <a:p>
            <a:r>
              <a:rPr lang="en-US" altLang="zh-CN" sz="3200" dirty="0"/>
              <a:t>        print(a)</a:t>
            </a:r>
            <a:endParaRPr lang="en-US" altLang="zh-CN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131175" y="1237615"/>
            <a:ext cx="3964940" cy="19380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运行结果：</a:t>
            </a:r>
            <a:endParaRPr lang="en-US" altLang="zh-CN" sz="2400" dirty="0" smtClean="0"/>
          </a:p>
          <a:p>
            <a:r>
              <a:rPr lang="en-US" altLang="zh-CN" sz="2400" dirty="0" smtClean="0"/>
              <a:t>[1, 2, 1, 1]</a:t>
            </a:r>
            <a:endParaRPr lang="en-US" altLang="zh-CN" sz="2400" dirty="0" smtClean="0"/>
          </a:p>
          <a:p>
            <a:r>
              <a:rPr lang="en-US" altLang="zh-CN" sz="2400" dirty="0" smtClean="0"/>
              <a:t>[1, 2, 1]</a:t>
            </a:r>
            <a:endParaRPr lang="en-US" altLang="zh-CN" sz="2400" dirty="0" smtClean="0"/>
          </a:p>
          <a:p>
            <a:r>
              <a:rPr lang="en-US" altLang="zh-CN" sz="2400" dirty="0" smtClean="0"/>
              <a:t>[1, 2]</a:t>
            </a:r>
            <a:endParaRPr lang="en-US" altLang="zh-CN" sz="2400" dirty="0" smtClean="0"/>
          </a:p>
          <a:p>
            <a:r>
              <a:rPr lang="en-US" altLang="zh-CN" sz="2400" dirty="0" smtClean="0"/>
              <a:t>[2]</a:t>
            </a:r>
            <a:endParaRPr lang="en-US" altLang="zh-CN" sz="2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4339590"/>
            <a:ext cx="5302885" cy="2414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411" b="3302"/>
          <a:stretch>
            <a:fillRect/>
          </a:stretch>
        </p:blipFill>
        <p:spPr>
          <a:xfrm>
            <a:off x="5375910" y="4551680"/>
            <a:ext cx="6617970" cy="2045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190" y="1048385"/>
            <a:ext cx="10852150" cy="307276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6-9】</a:t>
            </a:r>
            <a:r>
              <a:rPr lang="zh-CN" altLang="en-US" sz="2800" dirty="0"/>
              <a:t>在有序序列中增加数据，使之仍保持有序</a:t>
            </a:r>
            <a:br>
              <a:rPr lang="zh-CN" altLang="en-US" sz="2800" dirty="0"/>
            </a:br>
            <a:r>
              <a:rPr lang="zh-CN" altLang="en-US" sz="2800" dirty="0"/>
              <a:t>（不使用列表的</a:t>
            </a:r>
            <a:r>
              <a:rPr lang="en-US" altLang="zh-CN" sz="2800" dirty="0"/>
              <a:t>insert()</a:t>
            </a:r>
            <a:r>
              <a:rPr lang="zh-CN" altLang="en-US" sz="2800" dirty="0"/>
              <a:t>方法）</a:t>
            </a:r>
            <a:r>
              <a:rPr lang="zh-CN" altLang="en-US" sz="2800" dirty="0" smtClean="0"/>
              <a:t>。</a:t>
            </a:r>
            <a:br>
              <a:rPr lang="zh-CN" altLang="en-US" sz="2800" dirty="0" smtClean="0"/>
            </a:br>
            <a:br>
              <a:rPr lang="zh-CN" altLang="en-US" sz="2800" dirty="0" smtClean="0"/>
            </a:br>
            <a:r>
              <a:rPr lang="zh-CN" altLang="en-US" sz="2800" dirty="0" smtClean="0"/>
              <a:t>对比</a:t>
            </a:r>
            <a:r>
              <a:rPr lang="en-US" altLang="zh-CN" sz="2800" dirty="0" smtClean="0"/>
              <a:t>6-3</a:t>
            </a:r>
            <a:r>
              <a:rPr sz="2800" dirty="0" smtClean="0"/>
              <a:t>例子</a:t>
            </a:r>
            <a:br>
              <a:rPr sz="2800" dirty="0" smtClean="0"/>
            </a:br>
            <a:br>
              <a:rPr sz="2800" dirty="0" smtClean="0"/>
            </a:br>
            <a:r>
              <a:rPr sz="2800" dirty="0" smtClean="0"/>
              <a:t>追加到尾部，以此比较元素值，直到找到位置，从这个位置开始到表尾元素全部后移一位。</a:t>
            </a:r>
            <a:endParaRPr sz="2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32"/>
          <p:cNvSpPr>
            <a:spLocks noGrp="1"/>
          </p:cNvSpPr>
          <p:nvPr>
            <p:ph type="sldNum" sz="quarter" idx="12"/>
          </p:nvPr>
        </p:nvSpPr>
        <p:spPr>
          <a:xfrm>
            <a:off x="9106535" y="5726898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0" y="385445"/>
            <a:ext cx="8962390" cy="534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2400">
                <a:sym typeface="+mn-ea"/>
              </a:rPr>
              <a:t>n = </a:t>
            </a:r>
            <a:r>
              <a:rPr lang="en-US" altLang="zh-CN" sz="2400" dirty="0" err="1">
                <a:sym typeface="+mn-ea"/>
              </a:rPr>
              <a:t>len</a:t>
            </a:r>
            <a:r>
              <a:rPr lang="en-US" altLang="zh-CN" sz="2400">
                <a:sym typeface="+mn-ea"/>
              </a:rPr>
              <a:t>(a);  v = </a:t>
            </a:r>
            <a:r>
              <a:rPr lang="en-US" altLang="zh-CN" sz="2400" dirty="0" err="1">
                <a:sym typeface="+mn-ea"/>
              </a:rPr>
              <a:t>eval</a:t>
            </a:r>
            <a:r>
              <a:rPr lang="en-US" altLang="zh-CN" sz="2400">
                <a:sym typeface="+mn-ea"/>
              </a:rPr>
              <a:t>(input('</a:t>
            </a:r>
            <a:r>
              <a:rPr altLang="zh-CN" sz="2400">
                <a:sym typeface="+mn-ea"/>
              </a:rPr>
              <a:t>请输入要插入的数</a:t>
            </a:r>
            <a:r>
              <a:rPr lang="en-US" altLang="zh-CN" sz="2400">
                <a:sym typeface="+mn-ea"/>
              </a:rPr>
              <a:t>:'))</a:t>
            </a: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; </a:t>
            </a:r>
            <a:r>
              <a:rPr lang="en-US" altLang="zh-CN" sz="2400" dirty="0" err="1">
                <a:sym typeface="+mn-ea"/>
              </a:rPr>
              <a:t>a.append</a:t>
            </a:r>
            <a:r>
              <a:rPr lang="en-US" altLang="zh-CN" sz="2400">
                <a:sym typeface="+mn-ea"/>
              </a:rPr>
              <a:t>(v); i=0</a:t>
            </a:r>
            <a:endParaRPr lang="en-US" altLang="zh-CN" sz="2400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496310" y="1379855"/>
            <a:ext cx="775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i&lt;=n</a:t>
            </a:r>
            <a:endParaRPr lang="en-US" altLang="zh-CN" sz="2400"/>
          </a:p>
        </p:txBody>
      </p:sp>
      <p:sp>
        <p:nvSpPr>
          <p:cNvPr id="37" name="文本框 36"/>
          <p:cNvSpPr txBox="1"/>
          <p:nvPr/>
        </p:nvSpPr>
        <p:spPr>
          <a:xfrm>
            <a:off x="3361055" y="4451985"/>
            <a:ext cx="945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j&lt;=i-1</a:t>
            </a:r>
            <a:endParaRPr lang="en-US" altLang="zh-CN" sz="2400"/>
          </a:p>
        </p:txBody>
      </p:sp>
      <p:sp>
        <p:nvSpPr>
          <p:cNvPr id="38" name="文本框 37"/>
          <p:cNvSpPr txBox="1"/>
          <p:nvPr/>
        </p:nvSpPr>
        <p:spPr>
          <a:xfrm>
            <a:off x="3170555" y="5445760"/>
            <a:ext cx="1782445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a[j] = a[j - 1]</a:t>
            </a:r>
            <a:endParaRPr lang="en-US" altLang="zh-CN" sz="2400"/>
          </a:p>
        </p:txBody>
      </p:sp>
      <p:sp>
        <p:nvSpPr>
          <p:cNvPr id="40" name="菱形 39"/>
          <p:cNvSpPr/>
          <p:nvPr/>
        </p:nvSpPr>
        <p:spPr>
          <a:xfrm>
            <a:off x="2567940" y="1148715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菱形 40"/>
          <p:cNvSpPr/>
          <p:nvPr/>
        </p:nvSpPr>
        <p:spPr>
          <a:xfrm>
            <a:off x="2559050" y="4250055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3951605" y="3746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960495" y="80073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3969385" y="2012315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41" idx="0"/>
          </p:cNvCxnSpPr>
          <p:nvPr/>
        </p:nvCxnSpPr>
        <p:spPr>
          <a:xfrm flipH="1">
            <a:off x="3956050" y="3355340"/>
            <a:ext cx="4445" cy="8947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3978275" y="5113655"/>
            <a:ext cx="14605" cy="3321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4086225" y="6544310"/>
            <a:ext cx="8890" cy="347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3992880" y="6525260"/>
            <a:ext cx="3615055" cy="190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 flipV="1">
            <a:off x="1319530" y="1002030"/>
            <a:ext cx="23495" cy="18510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1895475" y="6165215"/>
            <a:ext cx="2112010" cy="203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1918970" y="4149090"/>
            <a:ext cx="0" cy="20364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1918970" y="4077335"/>
            <a:ext cx="2016760" cy="717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951855" y="4652645"/>
            <a:ext cx="17145" cy="18916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7496175" y="1629410"/>
            <a:ext cx="40005" cy="48958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5353050" y="1591310"/>
            <a:ext cx="2111375" cy="374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 flipV="1">
            <a:off x="1343025" y="2853055"/>
            <a:ext cx="1215390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61060" y="1442720"/>
            <a:ext cx="843915" cy="46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i=i+1</a:t>
            </a:r>
            <a:endParaRPr lang="en-US" altLang="zh-CN" sz="2400"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656330" y="3477895"/>
            <a:ext cx="598170" cy="46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j=n</a:t>
            </a:r>
            <a:endParaRPr lang="en-US" altLang="zh-CN" sz="2400"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566410" y="1275715"/>
            <a:ext cx="4032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N</a:t>
            </a:r>
            <a:endParaRPr lang="en-US" altLang="zh-CN" sz="2400"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361055" y="1811020"/>
            <a:ext cx="38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Y</a:t>
            </a:r>
            <a:endParaRPr lang="en-US" altLang="zh-CN" sz="2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84220" y="2637790"/>
            <a:ext cx="10883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v &lt; a[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]</a:t>
            </a:r>
            <a:endParaRPr lang="en-US" altLang="zh-CN" sz="2400"/>
          </a:p>
        </p:txBody>
      </p:sp>
      <p:sp>
        <p:nvSpPr>
          <p:cNvPr id="3" name="菱形 2"/>
          <p:cNvSpPr/>
          <p:nvPr/>
        </p:nvSpPr>
        <p:spPr>
          <a:xfrm>
            <a:off x="2558415" y="2435860"/>
            <a:ext cx="2794000" cy="863600"/>
          </a:xfrm>
          <a:prstGeom prst="diamond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4007485" y="5906135"/>
            <a:ext cx="14605" cy="3321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403850" y="5335270"/>
            <a:ext cx="1088390" cy="8299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p>
            <a:pPr algn="l"/>
            <a:r>
              <a:rPr lang="en-US" altLang="zh-CN" sz="2400">
                <a:sym typeface="+mn-ea"/>
              </a:rPr>
              <a:t>a[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] = v</a:t>
            </a:r>
            <a:endParaRPr lang="en-US" altLang="zh-CN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break</a:t>
            </a:r>
            <a:endParaRPr lang="en-US" altLang="zh-CN" sz="24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64715" y="2520950"/>
            <a:ext cx="4032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N</a:t>
            </a:r>
            <a:endParaRPr lang="en-US" altLang="zh-CN" sz="24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86225" y="3166110"/>
            <a:ext cx="38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Y</a:t>
            </a:r>
            <a:endParaRPr lang="en-US" altLang="zh-CN" sz="24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52415" y="4451985"/>
            <a:ext cx="4032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N</a:t>
            </a:r>
            <a:endParaRPr lang="en-US" altLang="zh-CN" sz="24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86225" y="4987290"/>
            <a:ext cx="38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Y</a:t>
            </a:r>
            <a:endParaRPr lang="en-US" altLang="zh-CN" sz="2400"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352415" y="4652645"/>
            <a:ext cx="599440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5" name="墨迹 14"/>
              <p14:cNvContentPartPr/>
              <p14:nvPr/>
            </p14:nvContentPartPr>
            <p14:xfrm>
              <a:off x="5073650" y="1352550"/>
              <a:ext cx="127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5073650" y="135255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" y="66675"/>
            <a:ext cx="11979275" cy="6858635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a = </a:t>
            </a:r>
            <a:r>
              <a:rPr lang="en-US" altLang="zh-CN" sz="2400" dirty="0" err="1">
                <a:sym typeface="+mn-ea"/>
              </a:rPr>
              <a:t>eval</a:t>
            </a:r>
            <a:r>
              <a:rPr lang="en-US" altLang="zh-CN" sz="2400">
                <a:sym typeface="+mn-ea"/>
              </a:rPr>
              <a:t>(input('</a:t>
            </a:r>
            <a:r>
              <a:rPr altLang="zh-CN" sz="2400">
                <a:sym typeface="+mn-ea"/>
              </a:rPr>
              <a:t>请输入有序（升序</a:t>
            </a:r>
            <a:r>
              <a:rPr lang="en-US" altLang="zh-CN" sz="2400">
                <a:sym typeface="+mn-ea"/>
              </a:rPr>
              <a:t>)</a:t>
            </a:r>
            <a:r>
              <a:rPr altLang="zh-CN" sz="2400">
                <a:sym typeface="+mn-ea"/>
              </a:rPr>
              <a:t>列表</a:t>
            </a:r>
            <a:r>
              <a:rPr lang="en-US" altLang="zh-CN" sz="2400">
                <a:sym typeface="+mn-ea"/>
              </a:rPr>
              <a:t>:'))  #</a:t>
            </a:r>
            <a:r>
              <a:rPr sz="2400">
                <a:sym typeface="+mn-ea"/>
              </a:rPr>
              <a:t>例</a:t>
            </a:r>
            <a:r>
              <a:rPr lang="en-US" altLang="zh-CN" sz="2400">
                <a:sym typeface="+mn-ea"/>
              </a:rPr>
              <a:t>6-9</a:t>
            </a:r>
            <a:endParaRPr lang="zh-CN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# print('</a:t>
            </a:r>
            <a:r>
              <a:rPr altLang="zh-CN" sz="2400">
                <a:sym typeface="+mn-ea"/>
              </a:rPr>
              <a:t>有序列表为</a:t>
            </a:r>
            <a:r>
              <a:rPr lang="en-US" altLang="zh-CN" sz="2400">
                <a:sym typeface="+mn-ea"/>
              </a:rPr>
              <a:t>:', a)	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测试语句，可输出查看列表元素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n = </a:t>
            </a:r>
            <a:r>
              <a:rPr lang="en-US" altLang="zh-CN" sz="2400" dirty="0" err="1">
                <a:sym typeface="+mn-ea"/>
              </a:rPr>
              <a:t>len</a:t>
            </a:r>
            <a:r>
              <a:rPr lang="en-US" altLang="zh-CN" sz="2400">
                <a:sym typeface="+mn-ea"/>
              </a:rPr>
              <a:t>(a)</a:t>
            </a:r>
            <a:endParaRPr lang="zh-CN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v = </a:t>
            </a:r>
            <a:r>
              <a:rPr lang="en-US" altLang="zh-CN" sz="2400" dirty="0" err="1">
                <a:sym typeface="+mn-ea"/>
              </a:rPr>
              <a:t>eval</a:t>
            </a:r>
            <a:r>
              <a:rPr lang="en-US" altLang="zh-CN" sz="2400">
                <a:sym typeface="+mn-ea"/>
              </a:rPr>
              <a:t>(input('</a:t>
            </a:r>
            <a:r>
              <a:rPr altLang="zh-CN" sz="2400">
                <a:sym typeface="+mn-ea"/>
              </a:rPr>
              <a:t>请输入要插入的数</a:t>
            </a:r>
            <a:r>
              <a:rPr lang="en-US" altLang="zh-CN" sz="2400">
                <a:sym typeface="+mn-ea"/>
              </a:rPr>
              <a:t>:'))</a:t>
            </a:r>
            <a:endParaRPr lang="zh-CN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 err="1">
                <a:sym typeface="+mn-ea"/>
              </a:rPr>
              <a:t>a.append</a:t>
            </a:r>
            <a:r>
              <a:rPr lang="en-US" altLang="zh-CN" sz="2400">
                <a:sym typeface="+mn-ea"/>
              </a:rPr>
              <a:t>(v)	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先将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v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加入到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a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的尾部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for 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 in range(n):</a:t>
            </a:r>
            <a:endParaRPr lang="zh-CN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    if v &lt; a[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]:	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找到列表中第一个大于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v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的元素，下标为</a:t>
            </a: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i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        for j in range(n, 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, -1):	</a:t>
            </a:r>
            <a:r>
              <a:rPr lang="en-US" altLang="zh-CN" sz="2400" smtClean="0">
                <a:sym typeface="+mn-ea"/>
              </a:rPr>
              <a:t>  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</a:t>
            </a:r>
            <a:r>
              <a:rPr altLang="zh-CN" sz="2400" smtClean="0">
                <a:solidFill>
                  <a:srgbClr val="FF0000"/>
                </a:solidFill>
                <a:sym typeface="+mn-ea"/>
              </a:rPr>
              <a:t>将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下标从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n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开始，到下标为</a:t>
            </a: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i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的元素依次后移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            a[j] = a[j - 1]</a:t>
            </a:r>
            <a:endParaRPr lang="zh-CN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        a[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] = v	</a:t>
            </a:r>
            <a:r>
              <a:rPr lang="en-US" altLang="zh-CN" sz="2400" smtClean="0">
                <a:sym typeface="+mn-ea"/>
              </a:rPr>
              <a:t>          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将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v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放到位置</a:t>
            </a: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i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处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        break</a:t>
            </a:r>
            <a:endParaRPr lang="zh-CN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>
                <a:sym typeface="+mn-ea"/>
              </a:rPr>
              <a:t>print('</a:t>
            </a:r>
            <a:r>
              <a:rPr altLang="zh-CN" sz="2400">
                <a:sym typeface="+mn-ea"/>
              </a:rPr>
              <a:t>插入后的列表为</a:t>
            </a:r>
            <a:r>
              <a:rPr lang="en-US" altLang="zh-CN" sz="2400">
                <a:sym typeface="+mn-ea"/>
              </a:rPr>
              <a:t>:', a)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525" y="188595"/>
            <a:ext cx="10852150" cy="673735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6-10】</a:t>
            </a:r>
            <a:r>
              <a:rPr lang="zh-CN" altLang="en-US" dirty="0"/>
              <a:t>编写程序，找出矩阵中的马鞍点。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所谓马鞍点，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即对于矩阵</a:t>
            </a:r>
            <a:r>
              <a:rPr lang="en-US" altLang="zh-CN" dirty="0" err="1"/>
              <a:t>a</a:t>
            </a:r>
            <a:r>
              <a:rPr lang="en-US" altLang="zh-CN" baseline="-25000" dirty="0" err="1"/>
              <a:t>m×n</a:t>
            </a:r>
            <a:r>
              <a:rPr lang="zh-CN" altLang="en-US" dirty="0"/>
              <a:t>中的某个元素</a:t>
            </a:r>
            <a:r>
              <a:rPr lang="en-US" altLang="zh-CN" dirty="0" err="1"/>
              <a:t>a</a:t>
            </a:r>
            <a:r>
              <a:rPr lang="en-US" altLang="zh-CN" baseline="-25000" dirty="0" err="1"/>
              <a:t>ij</a:t>
            </a:r>
            <a:r>
              <a:rPr lang="zh-CN" altLang="en-US" dirty="0"/>
              <a:t>是第</a:t>
            </a:r>
            <a:r>
              <a:rPr lang="en-US" altLang="zh-CN" dirty="0" err="1"/>
              <a:t>i</a:t>
            </a:r>
            <a:r>
              <a:rPr lang="zh-CN" altLang="en-US" dirty="0"/>
              <a:t>行的最大值，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同时又是第</a:t>
            </a:r>
            <a:r>
              <a:rPr lang="en-US" altLang="zh-CN" dirty="0"/>
              <a:t>j</a:t>
            </a:r>
            <a:r>
              <a:rPr lang="zh-CN" altLang="en-US" dirty="0"/>
              <a:t>列中的最小值，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则称此元素为该矩阵中的一个马鞍点</a:t>
            </a:r>
            <a:r>
              <a:rPr lang="zh-CN" altLang="en-US" dirty="0" smtClean="0"/>
              <a:t>。</a:t>
            </a:r>
            <a:endParaRPr lang="zh-CN" altLang="en-US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按行遍历</a:t>
            </a:r>
            <a:endParaRPr lang="zh-CN" altLang="en-US"/>
          </a:p>
          <a:p>
            <a:r>
              <a:rPr lang="zh-CN" altLang="en-US"/>
              <a:t>找到行最大值，并返回它的列号</a:t>
            </a:r>
            <a:endParaRPr lang="zh-CN" altLang="en-US"/>
          </a:p>
          <a:p>
            <a:r>
              <a:rPr lang="zh-CN" altLang="en-US"/>
              <a:t>按照列号，找该列的最小</a:t>
            </a:r>
            <a:r>
              <a:rPr lang="zh-CN" altLang="en-US"/>
              <a:t>值</a:t>
            </a:r>
            <a:endParaRPr lang="zh-CN" altLang="en-US"/>
          </a:p>
          <a:p>
            <a:r>
              <a:rPr lang="zh-CN" altLang="en-US"/>
              <a:t>比较行最大值和列最小</a:t>
            </a:r>
            <a:r>
              <a:rPr lang="zh-CN" altLang="en-US"/>
              <a:t>是否一样，一样则是马鞍点</a:t>
            </a:r>
            <a:r>
              <a:t>，马鞍点个数加一。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285" y="0"/>
            <a:ext cx="11979275" cy="6858635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endParaRPr lang="en-US" altLang="zh-CN" sz="2400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zh-CN" sz="2400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zh-CN" sz="2400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a = [[2, 3, 3], [4, 5, 6], [7, 5, 4]]	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3*3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的矩阵</a:t>
            </a:r>
            <a:r>
              <a:rPr sz="2400">
                <a:sym typeface="+mn-ea"/>
              </a:rPr>
              <a:t>例</a:t>
            </a:r>
            <a:r>
              <a:rPr lang="en-US" altLang="zh-CN" sz="2400">
                <a:sym typeface="+mn-ea"/>
              </a:rPr>
              <a:t>6-10</a:t>
            </a:r>
            <a:r>
              <a:rPr sz="2400">
                <a:sym typeface="+mn-ea"/>
              </a:rPr>
              <a:t>找出矩阵中的马鞍点。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n = </a:t>
            </a:r>
            <a:r>
              <a:rPr lang="en-US" altLang="zh-CN" sz="2400" dirty="0" err="1">
                <a:sym typeface="+mn-ea"/>
              </a:rPr>
              <a:t>len</a:t>
            </a:r>
            <a:r>
              <a:rPr lang="en-US" altLang="zh-CN" sz="2400">
                <a:sym typeface="+mn-ea"/>
              </a:rPr>
              <a:t>(a)</a:t>
            </a:r>
            <a:endParaRPr lang="zh-CN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for 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 in range(n):		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输出矩阵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print(a[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])</a:t>
            </a:r>
            <a:endParaRPr lang="zh-CN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 err="1">
                <a:sym typeface="+mn-ea"/>
              </a:rPr>
              <a:t>num</a:t>
            </a:r>
            <a:r>
              <a:rPr lang="en-US" altLang="zh-CN" sz="2400">
                <a:sym typeface="+mn-ea"/>
              </a:rPr>
              <a:t> = 0			</a:t>
            </a:r>
            <a:r>
              <a:rPr lang="en-US" altLang="zh-CN" sz="2400" smtClean="0">
                <a:sym typeface="+mn-ea"/>
              </a:rPr>
              <a:t>	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num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用于统计马鞍点个数</a:t>
            </a:r>
            <a:endParaRPr lang="zh-CN" altLang="zh-CN" sz="2400" dirty="0">
              <a:solidFill>
                <a:srgbClr val="FF0000"/>
              </a:solidFill>
            </a:endParaRPr>
          </a:p>
          <a:p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285" y="0"/>
            <a:ext cx="11979275" cy="6858635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for 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 in range(n):        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3*3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的矩阵</a:t>
            </a:r>
            <a:r>
              <a:rPr sz="2400">
                <a:solidFill>
                  <a:srgbClr val="FF0000"/>
                </a:solidFill>
                <a:sym typeface="+mn-ea"/>
              </a:rPr>
              <a:t>例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6-10</a:t>
            </a:r>
            <a:r>
              <a:rPr sz="2400">
                <a:solidFill>
                  <a:srgbClr val="FF0000"/>
                </a:solidFill>
                <a:sym typeface="+mn-ea"/>
              </a:rPr>
              <a:t>找出矩阵中的马鞍点。</a:t>
            </a:r>
            <a:endParaRPr lang="zh-CN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</a:t>
            </a:r>
            <a:r>
              <a:rPr lang="en-US" altLang="zh-CN" sz="2400" dirty="0" err="1">
                <a:sym typeface="+mn-ea"/>
              </a:rPr>
              <a:t>row_max</a:t>
            </a:r>
            <a:r>
              <a:rPr lang="en-US" altLang="zh-CN" sz="2400">
                <a:sym typeface="+mn-ea"/>
              </a:rPr>
              <a:t> = max(a[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])           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求出第</a:t>
            </a: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i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行的最大值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for j in range(n):</a:t>
            </a:r>
            <a:endParaRPr lang="zh-CN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    if a[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][j] == </a:t>
            </a:r>
            <a:r>
              <a:rPr lang="en-US" altLang="zh-CN" sz="2400" dirty="0" err="1">
                <a:sym typeface="+mn-ea"/>
              </a:rPr>
              <a:t>row_max</a:t>
            </a:r>
            <a:r>
              <a:rPr lang="en-US" altLang="zh-CN" sz="2400">
                <a:sym typeface="+mn-ea"/>
              </a:rPr>
              <a:t>:</a:t>
            </a:r>
            <a:endParaRPr lang="zh-CN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        column = j           </a:t>
            </a:r>
            <a:r>
              <a:rPr lang="en-US" altLang="zh-CN" sz="2400" smtClean="0">
                <a:sym typeface="+mn-ea"/>
              </a:rPr>
              <a:t> 	 	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找到最大值所在列号</a:t>
            </a:r>
            <a:endParaRPr lang="zh-CN" altLang="zh-CN" sz="2400" dirty="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        </a:t>
            </a:r>
            <a:r>
              <a:rPr lang="en-US" altLang="zh-CN" sz="2400" dirty="0" err="1">
                <a:sym typeface="+mn-ea"/>
              </a:rPr>
              <a:t>col_min</a:t>
            </a:r>
            <a:r>
              <a:rPr lang="en-US" altLang="zh-CN" sz="2400">
                <a:sym typeface="+mn-ea"/>
              </a:rPr>
              <a:t> = a[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][j]</a:t>
            </a:r>
            <a:endParaRPr lang="zh-CN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        for k in range(n):  	</a:t>
            </a:r>
            <a:r>
              <a:rPr lang="en-US" altLang="zh-CN" sz="2400" smtClean="0">
                <a:sym typeface="+mn-ea"/>
              </a:rPr>
              <a:t>	</a:t>
            </a:r>
            <a:r>
              <a:rPr lang="en-US" altLang="zh-CN" sz="2400" smtClean="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求出该列的最小值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            if a[k][column] &lt; </a:t>
            </a:r>
            <a:r>
              <a:rPr lang="en-US" altLang="zh-CN" sz="2400" dirty="0" err="1">
                <a:sym typeface="+mn-ea"/>
              </a:rPr>
              <a:t>col_min</a:t>
            </a:r>
            <a:r>
              <a:rPr lang="en-US" altLang="zh-CN" sz="2400">
                <a:sym typeface="+mn-ea"/>
              </a:rPr>
              <a:t>:</a:t>
            </a:r>
            <a:endParaRPr lang="zh-CN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                </a:t>
            </a:r>
            <a:r>
              <a:rPr lang="en-US" altLang="zh-CN" sz="2400" dirty="0" err="1">
                <a:sym typeface="+mn-ea"/>
              </a:rPr>
              <a:t>col_min</a:t>
            </a:r>
            <a:r>
              <a:rPr lang="en-US" altLang="zh-CN" sz="2400">
                <a:sym typeface="+mn-ea"/>
              </a:rPr>
              <a:t> = a[k][column]</a:t>
            </a:r>
            <a:endParaRPr lang="zh-CN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        if </a:t>
            </a:r>
            <a:r>
              <a:rPr lang="en-US" altLang="zh-CN" sz="2400" dirty="0" err="1">
                <a:sym typeface="+mn-ea"/>
              </a:rPr>
              <a:t>col_min</a:t>
            </a:r>
            <a:r>
              <a:rPr lang="en-US" altLang="zh-CN" sz="2400">
                <a:sym typeface="+mn-ea"/>
              </a:rPr>
              <a:t> == </a:t>
            </a:r>
            <a:r>
              <a:rPr lang="en-US" altLang="zh-CN" sz="2400" dirty="0" err="1">
                <a:sym typeface="+mn-ea"/>
              </a:rPr>
              <a:t>row_max</a:t>
            </a:r>
            <a:r>
              <a:rPr lang="en-US" altLang="zh-CN" sz="2400">
                <a:sym typeface="+mn-ea"/>
              </a:rPr>
              <a:t>:	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# </a:t>
            </a:r>
            <a:r>
              <a:rPr altLang="zh-CN" sz="2400">
                <a:solidFill>
                  <a:srgbClr val="FF0000"/>
                </a:solidFill>
                <a:sym typeface="+mn-ea"/>
              </a:rPr>
              <a:t>行最大值和列最小值相等，则马鞍点出现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            </a:t>
            </a:r>
            <a:r>
              <a:rPr lang="en-US" altLang="zh-CN" sz="2400" dirty="0" err="1">
                <a:sym typeface="+mn-ea"/>
              </a:rPr>
              <a:t>num</a:t>
            </a:r>
            <a:r>
              <a:rPr lang="en-US" altLang="zh-CN" sz="2400">
                <a:sym typeface="+mn-ea"/>
              </a:rPr>
              <a:t> += 1</a:t>
            </a:r>
            <a:endParaRPr lang="zh-CN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            print('</a:t>
            </a:r>
            <a:r>
              <a:rPr altLang="zh-CN" sz="2400">
                <a:sym typeface="+mn-ea"/>
              </a:rPr>
              <a:t>马鞍点：</a:t>
            </a:r>
            <a:r>
              <a:rPr lang="en-US" altLang="zh-CN" sz="2400">
                <a:sym typeface="+mn-ea"/>
              </a:rPr>
              <a:t>', (</a:t>
            </a:r>
            <a:r>
              <a:rPr lang="en-US" altLang="zh-CN" sz="2400" dirty="0" err="1">
                <a:sym typeface="+mn-ea"/>
              </a:rPr>
              <a:t>i</a:t>
            </a:r>
            <a:r>
              <a:rPr lang="en-US" altLang="zh-CN" sz="2400">
                <a:sym typeface="+mn-ea"/>
              </a:rPr>
              <a:t>, j))</a:t>
            </a:r>
            <a:endParaRPr lang="zh-CN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if </a:t>
            </a:r>
            <a:r>
              <a:rPr lang="en-US" altLang="zh-CN" sz="2400" dirty="0" err="1">
                <a:sym typeface="+mn-ea"/>
              </a:rPr>
              <a:t>num</a:t>
            </a:r>
            <a:r>
              <a:rPr lang="en-US" altLang="zh-CN" sz="2400">
                <a:sym typeface="+mn-ea"/>
              </a:rPr>
              <a:t> == 0:</a:t>
            </a:r>
            <a:endParaRPr lang="zh-CN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>
                <a:sym typeface="+mn-ea"/>
              </a:rPr>
              <a:t>    print('</a:t>
            </a:r>
            <a:r>
              <a:rPr altLang="zh-CN" sz="2400">
                <a:sym typeface="+mn-ea"/>
              </a:rPr>
              <a:t>没有马鞍点！</a:t>
            </a:r>
            <a:r>
              <a:rPr lang="en-US" altLang="zh-CN" sz="2400">
                <a:sym typeface="+mn-ea"/>
              </a:rPr>
              <a:t>')</a:t>
            </a:r>
            <a:endParaRPr lang="zh-CN" altLang="zh-CN" sz="2400" dirty="0"/>
          </a:p>
          <a:p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77495" y="2432685"/>
            <a:ext cx="8626475" cy="1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277495" y="4364990"/>
            <a:ext cx="8698865" cy="52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77495" y="944880"/>
            <a:ext cx="8626475" cy="1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77495" y="5883910"/>
            <a:ext cx="8698865" cy="52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9.xml><?xml version="1.0" encoding="utf-8"?>
<p:tagLst xmlns:p="http://schemas.openxmlformats.org/presentationml/2006/main">
  <p:tag name="KSO_WM_UNIT_TABLE_BEAUTIFY" val="smartTable{08576f1a-79dd-4168-924e-5cf1acba060d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REFSHAPE" val="419128820"/>
</p:tagLst>
</file>

<file path=ppt/tags/tag151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2.xml><?xml version="1.0" encoding="utf-8"?>
<p:tagLst xmlns:p="http://schemas.openxmlformats.org/presentationml/2006/main">
  <p:tag name="REFSHAPE" val="365568004"/>
</p:tagLst>
</file>

<file path=ppt/tags/tag15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4.xml><?xml version="1.0" encoding="utf-8"?>
<p:tagLst xmlns:p="http://schemas.openxmlformats.org/presentationml/2006/main">
  <p:tag name="KSO_WM_UNIT_TABLE_BEAUTIFY" val="smartTable{3fd0f964-bfcd-4836-828f-3ad59f83b0c2}"/>
</p:tagLst>
</file>

<file path=ppt/tags/tag155.xml><?xml version="1.0" encoding="utf-8"?>
<p:tagLst xmlns:p="http://schemas.openxmlformats.org/presentationml/2006/main">
  <p:tag name="KSO_WM_UNIT_TABLE_BEAUTIFY" val="smartTable{1d25c854-32b9-455e-bb9e-9d1fc6940750}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谢谢观赏"/>
  <p:tag name="KSO_WM_UNIT_NOCLEAR" val="1"/>
  <p:tag name="KSO_WM_UNIT_VALUE" val="6"/>
  <p:tag name="KSO_WM_UNIT_TYPE" val="a"/>
  <p:tag name="KSO_WM_UNIT_INDEX" val="1"/>
</p:tagLst>
</file>

<file path=ppt/tags/tag157.xml><?xml version="1.0" encoding="utf-8"?>
<p:tagLst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158.xml><?xml version="1.0" encoding="utf-8"?>
<p:tagLst xmlns:p="http://schemas.openxmlformats.org/presentationml/2006/main">
  <p:tag name="ISPRING_PRESENTATION_TITLE" val="幻灯片 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16637</Words>
  <Application>WPS 演示</Application>
  <PresentationFormat>自定义</PresentationFormat>
  <Paragraphs>1565</Paragraphs>
  <Slides>100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22" baseType="lpstr">
      <vt:lpstr>Arial</vt:lpstr>
      <vt:lpstr>宋体</vt:lpstr>
      <vt:lpstr>Wingdings</vt:lpstr>
      <vt:lpstr>Calibri Light</vt:lpstr>
      <vt:lpstr>等线 Light</vt:lpstr>
      <vt:lpstr>微软雅黑</vt:lpstr>
      <vt:lpstr>汉仪旗黑-85S</vt:lpstr>
      <vt:lpstr>黑体</vt:lpstr>
      <vt:lpstr>Viner Hand ITC</vt:lpstr>
      <vt:lpstr>华文新魏</vt:lpstr>
      <vt:lpstr>Arial Unicode MS</vt:lpstr>
      <vt:lpstr>Calibri</vt:lpstr>
      <vt:lpstr>Times New Roman</vt:lpstr>
      <vt:lpstr>Cambria Math</vt:lpstr>
      <vt:lpstr>Times New Roman</vt:lpstr>
      <vt:lpstr>等线</vt:lpstr>
      <vt:lpstr>当图网</vt:lpstr>
      <vt:lpstr>当图网1</vt:lpstr>
      <vt:lpstr>1_当图网</vt:lpstr>
      <vt:lpstr>1_当图网1</vt:lpstr>
      <vt:lpstr>1_Office 主题​​</vt:lpstr>
      <vt:lpstr>Equation.3</vt:lpstr>
      <vt:lpstr>第6章 列表与元组</vt:lpstr>
      <vt:lpstr>目录</vt:lpstr>
      <vt:lpstr>6.1 序列</vt:lpstr>
      <vt:lpstr>什么是序列？</vt:lpstr>
      <vt:lpstr>序列分类</vt:lpstr>
      <vt:lpstr>6.2 列表</vt:lpstr>
      <vt:lpstr>6.2.1列表的创建、元素引用及删除</vt:lpstr>
      <vt:lpstr>6.2.1列表的创建、元素引用及删除</vt:lpstr>
      <vt:lpstr>2．列表元素的引用</vt:lpstr>
      <vt:lpstr>2．列表元素的引用 </vt:lpstr>
      <vt:lpstr>2．列表元素的引用 </vt:lpstr>
      <vt:lpstr>3．列表的删除 </vt:lpstr>
      <vt:lpstr>3．列表的删除 </vt:lpstr>
      <vt:lpstr>6.2.2 运算符对列表的操作</vt:lpstr>
      <vt:lpstr>+、+=</vt:lpstr>
      <vt:lpstr>*、*=</vt:lpstr>
      <vt:lpstr>in</vt:lpstr>
      <vt:lpstr>&lt;、&lt;=、&gt;、&gt;=、==及!=  </vt:lpstr>
      <vt:lpstr>6.2.3 内置函数对列表的操作</vt:lpstr>
      <vt:lpstr>6.2.3 内置函数对列表的操作</vt:lpstr>
      <vt:lpstr>PowerPoint 演示文稿</vt:lpstr>
      <vt:lpstr>PowerPoint 演示文稿</vt:lpstr>
      <vt:lpstr>6.2.4 列表对象的常用方法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列表的遍历 </vt:lpstr>
      <vt:lpstr>6.2.5 列表的切片</vt:lpstr>
      <vt:lpstr>6.2.5 列表的切片</vt:lpstr>
      <vt:lpstr>切片还可以实现列表元素的增加、删除、修改及复制功能</vt:lpstr>
      <vt:lpstr>切片还可以实现列表元素的增加、删除、修改及复制功能</vt:lpstr>
      <vt:lpstr>6.2.6 列表推导式</vt:lpstr>
      <vt:lpstr>6.2.6 列表推导式</vt:lpstr>
      <vt:lpstr>6.2.6 列表推导式</vt:lpstr>
      <vt:lpstr>6.2.6 列表推导式</vt:lpstr>
      <vt:lpstr>PowerPoint 演示文稿</vt:lpstr>
      <vt:lpstr>PowerPoint 演示文稿</vt:lpstr>
      <vt:lpstr>6.3 元组</vt:lpstr>
      <vt:lpstr>6.3.1 元组的创建、元素引用与删除</vt:lpstr>
      <vt:lpstr>6.3.1 元组的创建、元素引用与删除</vt:lpstr>
      <vt:lpstr>2．元组元素的引用</vt:lpstr>
      <vt:lpstr>3．元组的删除 </vt:lpstr>
      <vt:lpstr>3．元组的删除 </vt:lpstr>
      <vt:lpstr>6.3.2 元组的常用操作</vt:lpstr>
      <vt:lpstr>6.3.2 元组的常用操作</vt:lpstr>
      <vt:lpstr> 6.3.3 生成器推导式</vt:lpstr>
      <vt:lpstr> 生成器对象的使用</vt:lpstr>
      <vt:lpstr>PowerPoint 演示文稿</vt:lpstr>
      <vt:lpstr>PowerPoint 演示文稿</vt:lpstr>
      <vt:lpstr>PowerPoint 演示文稿</vt:lpstr>
      <vt:lpstr> 6.3.4 元组与列表的异同点</vt:lpstr>
      <vt:lpstr>PowerPoint 演示文稿</vt:lpstr>
      <vt:lpstr>6.4 应用举例</vt:lpstr>
      <vt:lpstr> 【例6-1】编写程序，  接收一个数字的列表；  计算得到一个新的列表，  其中第i个元素是原先列表的前i个元素的积（第一个元素不变）。</vt:lpstr>
      <vt:lpstr>PowerPoint 演示文稿</vt:lpstr>
      <vt:lpstr> a = input('Please input a list:') a = eval(a) b = [a[0]]	# 第一个元素不变 for i in range(1, len(a)):     s = 1	# 每次内循环开始前，s初始化为1     for j in range(i + 1):         s *= a[j]     b.append(s) print(b)</vt:lpstr>
      <vt:lpstr>PowerPoint 演示文稿</vt:lpstr>
      <vt:lpstr>   【例6-2】编写程序，模拟列表的reverse()方法。</vt:lpstr>
      <vt:lpstr>PowerPoint 演示文稿</vt:lpstr>
      <vt:lpstr>a = input('Please input a list:') a = eval(a) n = len(a) i = 0 while i &lt;= n // 2:# 首尾对调     t = a[i]     a[i] = a[n - 1 - i]     a[n - 1 - i] = t     i = i + 1 print(a)</vt:lpstr>
      <vt:lpstr>PowerPoint 演示文稿</vt:lpstr>
      <vt:lpstr>   【例6-3】编写程序，模拟列表的insert()方法。</vt:lpstr>
      <vt:lpstr>PowerPoint 演示文稿</vt:lpstr>
      <vt:lpstr>a = eval(input('请输入一个列表:')) n = len(a) index = eval(input('请输入要插入的下标位置:')) value = eval(input('请输入要插入的元素:')) if index &gt;= n:     a.append(value)		# 插入列表尾部 else:     a.append([])		# 先在列表尾部添加一个元素     m = n     while m &gt; index:# 将下标index及之后的元素依次后移一位         a[m] = a[m - 1]         m -= 1     a[index] = value		# 插入元素value print(a)</vt:lpstr>
      <vt:lpstr>PowerPoint 演示文稿</vt:lpstr>
      <vt:lpstr>【例6-4】编写程序，模拟列表的sort()方法。</vt:lpstr>
      <vt:lpstr>冒泡排序</vt:lpstr>
      <vt:lpstr>冒泡排序</vt:lpstr>
      <vt:lpstr>冒泡排序</vt:lpstr>
      <vt:lpstr>冒泡排序</vt:lpstr>
      <vt:lpstr>冒泡排序</vt:lpstr>
      <vt:lpstr>PowerPoint 演示文稿</vt:lpstr>
      <vt:lpstr>    【例6-5】编写程序，求出给定列表中相差最小的两个数字。</vt:lpstr>
      <vt:lpstr>PowerPoint 演示文稿</vt:lpstr>
      <vt:lpstr>PowerPoint 演示文稿</vt:lpstr>
      <vt:lpstr>【例6-6】编写程序，实现矩阵的转置功能。</vt:lpstr>
      <vt:lpstr>PowerPoint 演示文稿</vt:lpstr>
      <vt:lpstr>PowerPoint 演示文稿</vt:lpstr>
      <vt:lpstr>PowerPoint 演示文稿</vt:lpstr>
      <vt:lpstr>【例6-7】编写程序，  生成具有20个元素值互不相等的列表，  并给定一个整数n，以n为界，  然后将列表中的小于n的元素全部放到列表前面，  大于n的元素放到列表后面。</vt:lpstr>
      <vt:lpstr>算法流程</vt:lpstr>
      <vt:lpstr>PowerPoint 演示文稿</vt:lpstr>
      <vt:lpstr>PowerPoint 演示文稿</vt:lpstr>
      <vt:lpstr>PowerPoint 演示文稿</vt:lpstr>
      <vt:lpstr>【例6-8】编写程序，删除列表中所有重复的指定元素。 例如，有个列表a = [1, 2, 1, 1, 1]，将a中重复出现的元素1删除后变为[2]。</vt:lpstr>
      <vt:lpstr>在上面这段代码中插入输出语句，来观察整个删除的过程</vt:lpstr>
      <vt:lpstr>解决错误：从后往前遍历列表来删除指定重复的元素</vt:lpstr>
      <vt:lpstr>【例6-9】在有序序列中增加数据，使之仍保持有序 （不使用列表的insert()方法）。  对比6-3例子  追加到尾部，以此比较元素值，直到找到位置，从这个位置开始到表尾元素全部后移一位。</vt:lpstr>
      <vt:lpstr>PowerPoint 演示文稿</vt:lpstr>
      <vt:lpstr>PowerPoint 演示文稿</vt:lpstr>
      <vt:lpstr>【例6-10】编写程序，找出矩阵中的马鞍点。  所谓马鞍点，  即对于矩阵am×n中的某个元素aij是第i行的最大值，  同时又是第j列中的最小值，  则称此元素为该矩阵中的一个马鞍点。</vt:lpstr>
      <vt:lpstr>PowerPoint 演示文稿</vt:lpstr>
      <vt:lpstr>PowerPoint 演示文稿</vt:lpstr>
      <vt:lpstr>PowerPoint 演示文稿</vt:lpstr>
      <vt:lpstr>谢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</dc:title>
  <dc:creator>熊福松</dc:creator>
  <cp:lastModifiedBy>18662582800</cp:lastModifiedBy>
  <cp:revision>116</cp:revision>
  <dcterms:created xsi:type="dcterms:W3CDTF">2018-10-09T06:59:00Z</dcterms:created>
  <dcterms:modified xsi:type="dcterms:W3CDTF">2022-04-07T08:01:44Z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1C94BC83220B4E0E84293DCD6FA49C59</vt:lpwstr>
  </property>
</Properties>
</file>